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  <p:sldMasterId id="2147483652" r:id="rId2"/>
  </p:sldMasterIdLst>
  <p:notesMasterIdLst>
    <p:notesMasterId r:id="rId14"/>
  </p:notesMasterIdLst>
  <p:sldIdLst>
    <p:sldId id="393" r:id="rId3"/>
    <p:sldId id="425" r:id="rId4"/>
    <p:sldId id="452" r:id="rId5"/>
    <p:sldId id="435" r:id="rId6"/>
    <p:sldId id="445" r:id="rId7"/>
    <p:sldId id="446" r:id="rId8"/>
    <p:sldId id="447" r:id="rId9"/>
    <p:sldId id="428" r:id="rId10"/>
    <p:sldId id="448" r:id="rId11"/>
    <p:sldId id="450" r:id="rId12"/>
    <p:sldId id="400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B76F0EB-E634-6A42-8D8B-82BEBB4D673B}">
          <p14:sldIdLst>
            <p14:sldId id="393"/>
          </p14:sldIdLst>
        </p14:section>
        <p14:section name="Background" id="{88BBB465-E12C-414C-9893-5169BFB4A87B}">
          <p14:sldIdLst>
            <p14:sldId id="425"/>
            <p14:sldId id="452"/>
            <p14:sldId id="435"/>
            <p14:sldId id="445"/>
            <p14:sldId id="446"/>
            <p14:sldId id="447"/>
          </p14:sldIdLst>
        </p14:section>
        <p14:section name="Design" id="{725C2256-8C63-864E-B99D-10347462750B}">
          <p14:sldIdLst>
            <p14:sldId id="428"/>
            <p14:sldId id="448"/>
          </p14:sldIdLst>
        </p14:section>
        <p14:section name="Evaluation" id="{89A74E4C-A4FE-8545-A48D-768FF334769C}">
          <p14:sldIdLst>
            <p14:sldId id="450"/>
          </p14:sldIdLst>
        </p14:section>
        <p14:section name="Conclusion" id="{3ABF4AC1-12EA-264B-984F-12567C118EC7}">
          <p14:sldIdLst/>
        </p14:section>
        <p14:section name="Appendix" id="{12193FE6-861D-D24E-BB0B-FC740B3CAB6C}">
          <p14:sldIdLst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" initials="y" lastIdx="1" clrIdx="0">
    <p:extLst>
      <p:ext uri="{19B8F6BF-5375-455C-9EA6-DF929625EA0E}">
        <p15:presenceInfo xmlns:p15="http://schemas.microsoft.com/office/powerpoint/2012/main" userId="7fa477636f2c571b" providerId="Windows Live"/>
      </p:ext>
    </p:extLst>
  </p:cmAuthor>
  <p:cmAuthor id="2" name="lihongyu" initials="l" lastIdx="1" clrIdx="1">
    <p:extLst>
      <p:ext uri="{19B8F6BF-5375-455C-9EA6-DF929625EA0E}">
        <p15:presenceInfo xmlns:p15="http://schemas.microsoft.com/office/powerpoint/2012/main" userId="lihongy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A20"/>
    <a:srgbClr val="16607D"/>
    <a:srgbClr val="6E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2" autoAdjust="0"/>
    <p:restoredTop sz="72169" autoAdjust="0"/>
  </p:normalViewPr>
  <p:slideViewPr>
    <p:cSldViewPr snapToGrid="0" snapToObjects="1">
      <p:cViewPr varScale="1">
        <p:scale>
          <a:sx n="117" d="100"/>
          <a:sy n="117" d="100"/>
        </p:scale>
        <p:origin x="1776" y="84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D1915-8B5B-864A-9D73-3CCAEFEE8989}" type="datetimeFigureOut">
              <a:rPr lang="en-CN" smtClean="0"/>
              <a:t>07/14/2024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DA564-4630-D440-A400-EFFEE6CFCDC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574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 work is …</a:t>
            </a:r>
            <a:br>
              <a:rPr kumimoji="1" lang="en-US" altLang="zh-CN" dirty="0"/>
            </a:br>
            <a:r>
              <a:rPr kumimoji="1" lang="en-US" altLang="zh-CN" dirty="0"/>
              <a:t>This is done by BUPT, PKU, and THU.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3953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6576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5432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454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colossal amount of date are generated in the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devices, 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/>
              <a:t>Harnessing such data is vital to the success of the AI-driven web applications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/>
              <a:t>Federated Learning Algorithm can help with this</a:t>
            </a:r>
            <a:endParaRPr lang="zh-CN" altLang="en-US" sz="800" b="1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does not upload the private user data to the global server.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it keep the data locally.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global server aggregates the model weights update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7620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For example, our preliminary experiment of FL training with VGG-</a:t>
            </a:r>
          </a:p>
          <a:p>
            <a:r>
              <a:rPr lang="zh-CN" altLang="en-US" dirty="0"/>
              <a:t>16 on CIFAR-10 consumes power 42.5 kJ for each participant device,</a:t>
            </a:r>
          </a:p>
          <a:p>
            <a:r>
              <a:rPr lang="zh-CN" altLang="en-US" dirty="0"/>
              <a:t>which equals watching a YouTube 1080p video on a smartphone</a:t>
            </a:r>
          </a:p>
          <a:p>
            <a:r>
              <a:rPr lang="zh-CN" altLang="en-US" dirty="0"/>
              <a:t>for about 24 hours.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011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DNN Models mostly are trained in the </a:t>
            </a:r>
            <a:r>
              <a:rPr lang="en-US" altLang="zh-CN" sz="1200" b="1" dirty="0"/>
              <a:t>GPUs</a:t>
            </a:r>
            <a:r>
              <a:rPr lang="en-US" altLang="zh-CN" sz="1200" dirty="0"/>
              <a:t> which optimize for </a:t>
            </a:r>
            <a:r>
              <a:rPr lang="en-US" altLang="zh-CN" sz="1200" b="1" dirty="0"/>
              <a:t>floating computation</a:t>
            </a:r>
            <a:r>
              <a:rPr lang="en-US" altLang="zh-CN" sz="1200" dirty="0"/>
              <a:t> and matrix manipulation.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r>
              <a:rPr lang="en-US" altLang="zh-CN" sz="1200" dirty="0"/>
              <a:t>For the Mobiles, they needs to use </a:t>
            </a:r>
            <a:r>
              <a:rPr lang="en-US" altLang="zh-CN" sz="1200" b="1" dirty="0"/>
              <a:t>CPU</a:t>
            </a:r>
            <a:r>
              <a:rPr lang="en-US" altLang="zh-CN" sz="1200" dirty="0"/>
              <a:t> for computing which focus on the </a:t>
            </a:r>
            <a:r>
              <a:rPr lang="en-US" altLang="zh-CN" sz="1200" b="1" dirty="0"/>
              <a:t>general computing </a:t>
            </a:r>
            <a:r>
              <a:rPr lang="en-US" altLang="zh-CN" sz="1200" dirty="0"/>
              <a:t>and lacks of optimization for floating and matrixes.</a:t>
            </a:r>
          </a:p>
          <a:p>
            <a:endParaRPr lang="en-US" altLang="zh-CN" sz="1200" dirty="0"/>
          </a:p>
          <a:p>
            <a:r>
              <a:rPr lang="en-US" altLang="zh-CN" sz="1200" dirty="0"/>
              <a:t>Thus CPU mismatches the DNN models.</a:t>
            </a:r>
          </a:p>
          <a:p>
            <a:endParaRPr lang="zh-CN" altLang="en-US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611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DSP can save energy 32 times and save time 9 times than the </a:t>
            </a:r>
            <a:r>
              <a:rPr kumimoji="1" lang="en-US" altLang="zh-CN" dirty="0" err="1"/>
              <a:t>cpu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While it only losses the accuracy for only 2 </a:t>
            </a:r>
            <a:r>
              <a:rPr kumimoji="1" lang="en-US" altLang="zh-CN" dirty="0" err="1"/>
              <a:t>pertantage</a:t>
            </a:r>
            <a:r>
              <a:rPr kumimoji="1" lang="en-US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274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However, directly using DSP to implement with FL is impractical. It will low and slow convergence compared with FP32-based FL.</a:t>
            </a:r>
          </a:p>
          <a:p>
            <a:r>
              <a:rPr kumimoji="1" lang="en-US" altLang="zh-CN" dirty="0"/>
              <a:t>This is because DSP is designed for </a:t>
            </a:r>
            <a:r>
              <a:rPr lang="en-US" altLang="zh-CN" sz="1200" dirty="0"/>
              <a:t>integer and federated learning is for floating computation.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345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key idea of our paper is to replace the fp32 with int8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DA564-4630-D440-A400-EFFEE6CFCDC6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295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274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B43C85-4B5E-B54A-8DB1-99E1F94D3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23F7581-354D-734D-9B75-E42AC2FA0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N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AAA8EF2A-4B91-224A-97D4-B83D4305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86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93E69CE-D9DA-A442-89AC-FF1F31BD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/>
          <a:lstStyle>
            <a:lvl1pPr algn="ctr">
              <a:defRPr b="1" i="0"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C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F7ACD1-ABAD-3443-B6E5-EE4DC2084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918"/>
            <a:ext cx="10515600" cy="4853046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43B9933-7F55-2440-95AC-DAC1B33B7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77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6696E2B-8596-A24C-961B-4555ECFA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1564753"/>
            <a:ext cx="10515600" cy="3728494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CCE7C39-9DA4-5846-B692-BDC56C29C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95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BE6E-786E-8B44-9165-DC973AB42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086E2-F690-7E46-8A8D-1AF184A19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5F5E98E-81EF-374F-9CFB-B8820B067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8282" y="6492875"/>
            <a:ext cx="833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82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mm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3444-C452-3441-8E8B-E4BF684F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/>
          <a:lstStyle>
            <a:lvl1pPr algn="ctr">
              <a:defRPr b="1" i="0"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E01F-E2E4-7149-8991-3A39EC72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918"/>
            <a:ext cx="10515600" cy="4853046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FA74410-4AE7-524D-900D-298D54E34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8282" y="6492875"/>
            <a:ext cx="833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610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81A81-0F2C-2940-B773-A6746C11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1564753"/>
            <a:ext cx="10515600" cy="3728494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142CC870-DCA2-364D-823B-77454F8AB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8282" y="6492875"/>
            <a:ext cx="833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9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4D2F-B387-404A-8284-CBE7B3913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918"/>
            <a:ext cx="10515600" cy="4853046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5A4991-C17E-6C4E-9CE0-CF390CD3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/>
          <a:lstStyle>
            <a:lvl1pPr algn="ctr">
              <a:defRPr b="1" i="0"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2758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93E69CE-D9DA-A442-89AC-FF1F31BD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/>
          <a:lstStyle>
            <a:lvl1pPr algn="ctr">
              <a:defRPr b="1" i="0">
                <a:latin typeface="+mj-lt"/>
                <a:ea typeface="SimHei" panose="02010609060101010101" pitchFamily="49" charset="-122"/>
                <a:cs typeface="Arial Black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C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F7ACD1-ABAD-3443-B6E5-EE4DC2084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918"/>
            <a:ext cx="10515600" cy="4853046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43B9933-7F55-2440-95AC-DAC1B33B7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93" y="6422511"/>
            <a:ext cx="613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B73-A815-BF4E-9B20-19D14749F6B9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19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7B13A-5EE4-7D48-BFF4-D3E7AEBE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B23D9-5D4C-3C41-A927-3C6C12CE4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9A07E-D399-F349-9966-C6D9C8E3A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19B2D-2C16-784F-8B60-0173ACC6EB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9169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7B13A-5EE4-7D48-BFF4-D3E7AEBE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B23D9-5D4C-3C41-A927-3C6C12CE4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62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svg"/><Relationship Id="rId26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2.svg"/><Relationship Id="rId29" Type="http://schemas.openxmlformats.org/officeDocument/2006/relationships/image" Target="../media/image31.svg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5" Type="http://schemas.openxmlformats.org/officeDocument/2006/relationships/image" Target="../media/image7.jpe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svg"/><Relationship Id="rId26" Type="http://schemas.openxmlformats.org/officeDocument/2006/relationships/image" Target="../media/image29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8.png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svg"/><Relationship Id="rId5" Type="http://schemas.openxmlformats.org/officeDocument/2006/relationships/image" Target="../media/image7.jpeg"/><Relationship Id="rId15" Type="http://schemas.openxmlformats.org/officeDocument/2006/relationships/image" Target="../media/image17.svg"/><Relationship Id="rId23" Type="http://schemas.openxmlformats.org/officeDocument/2006/relationships/image" Target="../media/image24.png"/><Relationship Id="rId28" Type="http://schemas.openxmlformats.org/officeDocument/2006/relationships/image" Target="../media/image31.svg"/><Relationship Id="rId10" Type="http://schemas.openxmlformats.org/officeDocument/2006/relationships/image" Target="../media/image12.png"/><Relationship Id="rId19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2.svg"/><Relationship Id="rId27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6.jpe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473252B-0CB3-ED4F-9234-EA898DF22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752706"/>
            <a:ext cx="12191999" cy="1639782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Towards Energy-efficient Federated Learning via INT8-based Training on Mobile DSPs</a:t>
            </a:r>
            <a:endParaRPr lang="zh-CN" altLang="en-US" b="1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B0985B0B-C167-1F46-917B-0BB819D22FE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54050" y="3600445"/>
            <a:ext cx="10883900" cy="45005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000" b="1" i="1" dirty="0">
                <a:solidFill>
                  <a:srgbClr val="FF0000"/>
                </a:solidFill>
              </a:rPr>
              <a:t>Jinliang Yuan</a:t>
            </a:r>
            <a:r>
              <a:rPr lang="en-US" altLang="zh-CN" sz="2000" b="1" i="1" dirty="0"/>
              <a:t>, </a:t>
            </a:r>
            <a:r>
              <a:rPr lang="en-US" altLang="zh-CN" sz="2000" b="1" i="1" dirty="0" err="1"/>
              <a:t>Shangguang</a:t>
            </a:r>
            <a:r>
              <a:rPr lang="en-US" altLang="zh-CN" sz="2000" b="1" i="1" dirty="0"/>
              <a:t> Wang, </a:t>
            </a:r>
            <a:r>
              <a:rPr lang="en-US" altLang="zh-CN" sz="2000" b="1" i="1" dirty="0" err="1"/>
              <a:t>Hongyu</a:t>
            </a:r>
            <a:r>
              <a:rPr lang="en-US" altLang="zh-CN" sz="2000" b="1" i="1" dirty="0"/>
              <a:t> Li, </a:t>
            </a:r>
            <a:r>
              <a:rPr lang="en-US" altLang="zh-CN" sz="2000" b="1" i="1" dirty="0" err="1"/>
              <a:t>Daliang</a:t>
            </a:r>
            <a:r>
              <a:rPr lang="en-US" altLang="zh-CN" sz="2000" b="1" i="1" dirty="0"/>
              <a:t> Xu, </a:t>
            </a:r>
            <a:r>
              <a:rPr lang="en-US" altLang="zh-CN" sz="2000" b="1" i="1" dirty="0" err="1"/>
              <a:t>yuanchun</a:t>
            </a:r>
            <a:r>
              <a:rPr lang="en-US" altLang="zh-CN" sz="2000" b="1" i="1" dirty="0"/>
              <a:t> Li, </a:t>
            </a:r>
            <a:r>
              <a:rPr lang="en-US" altLang="zh-CN" sz="2000" b="1" i="1" dirty="0" err="1"/>
              <a:t>Mengwei</a:t>
            </a:r>
            <a:r>
              <a:rPr lang="en-US" altLang="zh-CN" sz="2000" b="1" i="1" dirty="0"/>
              <a:t> Xu, </a:t>
            </a:r>
            <a:r>
              <a:rPr lang="en-US" altLang="zh-CN" sz="2000" b="1" i="1" dirty="0" err="1"/>
              <a:t>Xuanzhe</a:t>
            </a:r>
            <a:r>
              <a:rPr lang="en-US" altLang="zh-CN" sz="2000" b="1" i="1" dirty="0"/>
              <a:t> Liu</a:t>
            </a:r>
            <a:endParaRPr lang="en-US" altLang="zh-CN" sz="2000" i="1" baseline="30000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4A3977-29F2-C145-B44B-E4346C604BE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835" t="22555" r="70668" b="28283"/>
          <a:stretch/>
        </p:blipFill>
        <p:spPr>
          <a:xfrm>
            <a:off x="5196000" y="5235018"/>
            <a:ext cx="1800000" cy="1620000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10346D3-E400-F648-A33A-46432AD3F546}"/>
              </a:ext>
            </a:extLst>
          </p:cNvPr>
          <p:cNvGrpSpPr/>
          <p:nvPr/>
        </p:nvGrpSpPr>
        <p:grpSpPr>
          <a:xfrm>
            <a:off x="3761262" y="56326"/>
            <a:ext cx="4669477" cy="1221064"/>
            <a:chOff x="7945609" y="194174"/>
            <a:chExt cx="4915866" cy="128549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3C403D4-9D1E-8247-A64F-77F67BF8C3E0}"/>
                </a:ext>
              </a:extLst>
            </p:cNvPr>
            <p:cNvSpPr txBox="1"/>
            <p:nvPr/>
          </p:nvSpPr>
          <p:spPr>
            <a:xfrm>
              <a:off x="7945609" y="1123251"/>
              <a:ext cx="4915866" cy="3564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50000"/>
                    </a:schemeClr>
                  </a:solidFill>
                </a:rPr>
                <a:t>Proceedings of the 33rd ACM Web Conference 2024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D15E88D-9AAB-1341-9E6F-8DCB0F3D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2376" y="194174"/>
              <a:ext cx="937254" cy="937254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5B55C38-5D5A-BD43-8747-84731D51EFA9}"/>
              </a:ext>
            </a:extLst>
          </p:cNvPr>
          <p:cNvSpPr txBox="1"/>
          <p:nvPr/>
        </p:nvSpPr>
        <p:spPr>
          <a:xfrm>
            <a:off x="4372704" y="4509090"/>
            <a:ext cx="34465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Beijing University of Posts and </a:t>
            </a:r>
          </a:p>
          <a:p>
            <a:pPr algn="ctr"/>
            <a:r>
              <a:rPr lang="en-US" altLang="zh-CN" sz="2000" dirty="0"/>
              <a:t>Telecommunications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5AF059-9E8F-408C-A5AC-60BF5B944F0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99550" y="56326"/>
            <a:ext cx="890278" cy="8902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2F2444-6290-4C9A-8BEA-5D6567FC07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1"/>
          <a:stretch/>
        </p:blipFill>
        <p:spPr>
          <a:xfrm>
            <a:off x="9080984" y="5344896"/>
            <a:ext cx="1516677" cy="14002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F7AFEC-DFA6-47D3-8B8C-46A7AAD5059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3945" y1="17578" x2="34570" y2="20898"/>
                        <a14:foregroundMark x1="34570" y1="20898" x2="26367" y2="27344"/>
                        <a14:foregroundMark x1="26367" y1="27344" x2="17969" y2="46875"/>
                        <a14:foregroundMark x1="17969" y1="46875" x2="16602" y2="56836"/>
                        <a14:foregroundMark x1="16602" y1="56836" x2="27148" y2="73633"/>
                        <a14:foregroundMark x1="27148" y1="73633" x2="45898" y2="81250"/>
                        <a14:foregroundMark x1="45898" y1="81250" x2="55859" y2="82031"/>
                        <a14:foregroundMark x1="55859" y1="82031" x2="66016" y2="79102"/>
                        <a14:foregroundMark x1="66016" y1="79102" x2="74414" y2="73047"/>
                        <a14:foregroundMark x1="74414" y1="73047" x2="83008" y2="43945"/>
                        <a14:foregroundMark x1="83008" y1="43945" x2="78711" y2="34766"/>
                        <a14:foregroundMark x1="78711" y1="34766" x2="71484" y2="27148"/>
                        <a14:foregroundMark x1="71484" y1="27148" x2="53320" y2="17578"/>
                        <a14:foregroundMark x1="53320" y1="17578" x2="63672" y2="20508"/>
                        <a14:foregroundMark x1="63672" y1="20508" x2="76953" y2="31641"/>
                        <a14:foregroundMark x1="26758" y1="29492" x2="54102" y2="25391"/>
                        <a14:foregroundMark x1="31836" y1="22656" x2="54102" y2="24805"/>
                        <a14:foregroundMark x1="54102" y1="24805" x2="56641" y2="25781"/>
                        <a14:foregroundMark x1="52930" y1="21094" x2="62695" y2="28516"/>
                        <a14:foregroundMark x1="62695" y1="28516" x2="67969" y2="39063"/>
                        <a14:foregroundMark x1="67969" y1="39063" x2="69531" y2="58789"/>
                        <a14:foregroundMark x1="69531" y1="58789" x2="68945" y2="63867"/>
                        <a14:foregroundMark x1="69727" y1="30469" x2="73828" y2="60547"/>
                        <a14:foregroundMark x1="73828" y1="60547" x2="72266" y2="67773"/>
                        <a14:foregroundMark x1="75586" y1="37109" x2="76563" y2="53906"/>
                        <a14:foregroundMark x1="58984" y1="28320" x2="58008" y2="29297"/>
                        <a14:foregroundMark x1="26758" y1="31836" x2="25000" y2="65625"/>
                        <a14:foregroundMark x1="25000" y1="65625" x2="25977" y2="69141"/>
                        <a14:foregroundMark x1="36914" y1="30859" x2="38281" y2="71094"/>
                        <a14:foregroundMark x1="24414" y1="60352" x2="30469" y2="67969"/>
                        <a14:foregroundMark x1="30469" y1="67969" x2="49609" y2="76758"/>
                        <a14:foregroundMark x1="49609" y1="76758" x2="61523" y2="74609"/>
                        <a14:foregroundMark x1="61523" y1="74609" x2="68164" y2="69922"/>
                        <a14:foregroundMark x1="37695" y1="33789" x2="41992" y2="42578"/>
                        <a14:foregroundMark x1="41992" y1="42578" x2="54883" y2="48047"/>
                        <a14:foregroundMark x1="54883" y1="48047" x2="57422" y2="57617"/>
                        <a14:foregroundMark x1="59570" y1="36523" x2="49805" y2="41797"/>
                        <a14:foregroundMark x1="49805" y1="41797" x2="44141" y2="61133"/>
                        <a14:foregroundMark x1="35938" y1="31250" x2="26563" y2="49414"/>
                        <a14:foregroundMark x1="26563" y1="49414" x2="27344" y2="59180"/>
                        <a14:foregroundMark x1="27344" y1="59180" x2="33789" y2="68359"/>
                        <a14:foregroundMark x1="33789" y1="68359" x2="36133" y2="69141"/>
                        <a14:foregroundMark x1="43555" y1="66211" x2="57031" y2="50195"/>
                        <a14:foregroundMark x1="57031" y1="50195" x2="61914" y2="40234"/>
                        <a14:foregroundMark x1="63477" y1="50195" x2="51758" y2="66602"/>
                        <a14:foregroundMark x1="64063" y1="59180" x2="60547" y2="61523"/>
                        <a14:foregroundMark x1="42578" y1="35547" x2="48438" y2="4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2674" y="5001018"/>
            <a:ext cx="2232000" cy="208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8925395-3255-4843-A67B-C37BE19C32DF}"/>
              </a:ext>
            </a:extLst>
          </p:cNvPr>
          <p:cNvSpPr/>
          <p:nvPr/>
        </p:nvSpPr>
        <p:spPr>
          <a:xfrm>
            <a:off x="1300613" y="4662978"/>
            <a:ext cx="1977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/>
              <a:t>Peking University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1C661AB-E3AD-40B9-9720-84DB661EC124}"/>
              </a:ext>
            </a:extLst>
          </p:cNvPr>
          <p:cNvSpPr/>
          <p:nvPr/>
        </p:nvSpPr>
        <p:spPr>
          <a:xfrm>
            <a:off x="8687321" y="4641063"/>
            <a:ext cx="2204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/>
              <a:t>Tsinghua University</a:t>
            </a:r>
          </a:p>
        </p:txBody>
      </p:sp>
    </p:spTree>
    <p:extLst>
      <p:ext uri="{BB962C8B-B14F-4D97-AF65-F5344CB8AC3E}">
        <p14:creationId xmlns:p14="http://schemas.microsoft.com/office/powerpoint/2010/main" val="403458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A578A23-5B98-4C05-96D7-C356D98A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90" y="4171494"/>
            <a:ext cx="4640329" cy="268650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66E808F-7582-4959-AFB0-1F5F0AC78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"/>
          <a:stretch/>
        </p:blipFill>
        <p:spPr>
          <a:xfrm>
            <a:off x="5595" y="1286317"/>
            <a:ext cx="12102372" cy="240049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4B8CF-53F5-5B4A-AEBF-44F9F0D45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9</a:t>
            </a:fld>
            <a:r>
              <a:rPr kumimoji="1" lang="en-US" altLang="zh-CN"/>
              <a:t>/16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563DD3-6A26-4C83-9FC7-FD040184F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53" y="4344490"/>
            <a:ext cx="4398389" cy="25135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8C4969F-B0FC-406F-8D54-F34CCCA20956}"/>
              </a:ext>
            </a:extLst>
          </p:cNvPr>
          <p:cNvSpPr txBox="1"/>
          <p:nvPr/>
        </p:nvSpPr>
        <p:spPr>
          <a:xfrm>
            <a:off x="2319867" y="3859265"/>
            <a:ext cx="253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Time speeds up 6x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E88ECA-2028-4E35-9677-5631442B20F7}"/>
              </a:ext>
            </a:extLst>
          </p:cNvPr>
          <p:cNvSpPr txBox="1"/>
          <p:nvPr/>
        </p:nvSpPr>
        <p:spPr>
          <a:xfrm>
            <a:off x="4507042" y="5085192"/>
            <a:ext cx="2753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Accuracy losses only 2%</a:t>
            </a:r>
            <a:endParaRPr lang="zh-CN" altLang="en-US" sz="20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0C55008-C0E0-4A54-92C4-C07EBA163641}"/>
              </a:ext>
            </a:extLst>
          </p:cNvPr>
          <p:cNvGrpSpPr/>
          <p:nvPr/>
        </p:nvGrpSpPr>
        <p:grpSpPr>
          <a:xfrm>
            <a:off x="4679212" y="2783475"/>
            <a:ext cx="7205819" cy="1537455"/>
            <a:chOff x="4679212" y="2783475"/>
            <a:chExt cx="7205819" cy="15374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00F314B-10BC-460F-A131-8D5F57DD2492}"/>
                </a:ext>
              </a:extLst>
            </p:cNvPr>
            <p:cNvSpPr/>
            <p:nvPr/>
          </p:nvSpPr>
          <p:spPr>
            <a:xfrm>
              <a:off x="4679212" y="2783475"/>
              <a:ext cx="539734" cy="914400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1E92A10-8E22-494A-B194-D6CA85EAAA38}"/>
                </a:ext>
              </a:extLst>
            </p:cNvPr>
            <p:cNvSpPr/>
            <p:nvPr/>
          </p:nvSpPr>
          <p:spPr>
            <a:xfrm>
              <a:off x="7969767" y="2783475"/>
              <a:ext cx="539734" cy="914400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ECB2B48-6B5B-43A0-B8B8-12E3B1671369}"/>
                </a:ext>
              </a:extLst>
            </p:cNvPr>
            <p:cNvSpPr/>
            <p:nvPr/>
          </p:nvSpPr>
          <p:spPr>
            <a:xfrm>
              <a:off x="11345297" y="2783475"/>
              <a:ext cx="539734" cy="914400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3700928-EA42-43E0-81B4-43F6DAF6277F}"/>
                </a:ext>
              </a:extLst>
            </p:cNvPr>
            <p:cNvSpPr txBox="1"/>
            <p:nvPr/>
          </p:nvSpPr>
          <p:spPr>
            <a:xfrm>
              <a:off x="7163920" y="3859265"/>
              <a:ext cx="234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7030A0"/>
                  </a:solidFill>
                </a:rPr>
                <a:t>Energy saves 21X</a:t>
              </a:r>
              <a:endParaRPr lang="zh-CN" altLang="en-US" sz="24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FE1651C-5C74-4CAB-AF81-C2A5CBC924B9}"/>
              </a:ext>
            </a:extLst>
          </p:cNvPr>
          <p:cNvSpPr txBox="1"/>
          <p:nvPr/>
        </p:nvSpPr>
        <p:spPr>
          <a:xfrm>
            <a:off x="5595" y="106557"/>
            <a:ext cx="5213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Evaluation Results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D43AC8-75ED-41ED-836C-CF9E6873B3A3}"/>
              </a:ext>
            </a:extLst>
          </p:cNvPr>
          <p:cNvSpPr/>
          <p:nvPr/>
        </p:nvSpPr>
        <p:spPr>
          <a:xfrm>
            <a:off x="3438845" y="2783475"/>
            <a:ext cx="539734" cy="9144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76CF86B-8078-4C26-A451-4F7C1D3A8EEE}"/>
              </a:ext>
            </a:extLst>
          </p:cNvPr>
          <p:cNvSpPr/>
          <p:nvPr/>
        </p:nvSpPr>
        <p:spPr>
          <a:xfrm>
            <a:off x="6834175" y="2783475"/>
            <a:ext cx="539734" cy="9144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E78C7F-18A6-49E8-B97D-70BD62841ADE}"/>
              </a:ext>
            </a:extLst>
          </p:cNvPr>
          <p:cNvSpPr/>
          <p:nvPr/>
        </p:nvSpPr>
        <p:spPr>
          <a:xfrm>
            <a:off x="10104930" y="2783475"/>
            <a:ext cx="539734" cy="9144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10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F1897B2-ABDD-4945-8BAC-682CA8E266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E7329A4-1A05-C945-8AA2-086E5472D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1026"/>
            <a:ext cx="9144000" cy="65582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Q&amp;A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015431-7E08-FA47-94F1-97A367F13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10</a:t>
            </a:fld>
            <a:r>
              <a:rPr kumimoji="1" lang="en-US" altLang="zh-CN"/>
              <a:t>/16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58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owser History Icons - Free SVG &amp; PNG Browser History Images - Noun Project">
            <a:extLst>
              <a:ext uri="{FF2B5EF4-FFF2-40B4-BE49-F238E27FC236}">
                <a16:creationId xmlns:a16="http://schemas.microsoft.com/office/drawing/2014/main" id="{3344D608-793A-4BB7-BD2B-5EFF93A5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3" y="823992"/>
            <a:ext cx="926317" cy="92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40+ Input Method Stock Illustrations, Royalty-Free Vector Graphics &amp; Clip  Art - iStock">
            <a:extLst>
              <a:ext uri="{FF2B5EF4-FFF2-40B4-BE49-F238E27FC236}">
                <a16:creationId xmlns:a16="http://schemas.microsoft.com/office/drawing/2014/main" id="{31EC9EF5-7DE9-46AF-9DCB-D3D05EECD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59"/>
          <a:stretch/>
        </p:blipFill>
        <p:spPr bwMode="auto">
          <a:xfrm>
            <a:off x="443132" y="2643421"/>
            <a:ext cx="1039177" cy="76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Website Icons - Free SVG &amp; PNG Malware Website Images - Noun Project">
            <a:extLst>
              <a:ext uri="{FF2B5EF4-FFF2-40B4-BE49-F238E27FC236}">
                <a16:creationId xmlns:a16="http://schemas.microsoft.com/office/drawing/2014/main" id="{60562DA5-7406-4280-BD66-342C4E1A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" y="3675911"/>
            <a:ext cx="655693" cy="65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ebsite - Free computer icons">
            <a:extLst>
              <a:ext uri="{FF2B5EF4-FFF2-40B4-BE49-F238E27FC236}">
                <a16:creationId xmlns:a16="http://schemas.microsoft.com/office/drawing/2014/main" id="{1EA9D1B7-4F6E-4DBC-9C85-D3E1373C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6" y="1815137"/>
            <a:ext cx="663346" cy="66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3FBF57C-4309-41CC-94F5-7D44C45EDB3C}"/>
              </a:ext>
            </a:extLst>
          </p:cNvPr>
          <p:cNvSpPr txBox="1"/>
          <p:nvPr/>
        </p:nvSpPr>
        <p:spPr>
          <a:xfrm>
            <a:off x="1497126" y="823992"/>
            <a:ext cx="167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History </a:t>
            </a:r>
          </a:p>
          <a:p>
            <a:r>
              <a:rPr lang="en-US" altLang="zh-CN" sz="2000" dirty="0"/>
              <a:t>suggestions </a:t>
            </a:r>
            <a:endParaRPr lang="zh-CN" altLang="en-US" sz="20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1737FA6-166E-47DA-95CC-C2A53588DA7E}"/>
              </a:ext>
            </a:extLst>
          </p:cNvPr>
          <p:cNvSpPr txBox="1"/>
          <p:nvPr/>
        </p:nvSpPr>
        <p:spPr>
          <a:xfrm>
            <a:off x="1445170" y="1772050"/>
            <a:ext cx="1864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Page </a:t>
            </a:r>
          </a:p>
          <a:p>
            <a:r>
              <a:rPr lang="en-US" altLang="zh-CN" sz="2000" dirty="0"/>
              <a:t>recommend</a:t>
            </a:r>
            <a:endParaRPr lang="zh-CN" altLang="en-US" sz="20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3FCC18E-164A-4503-A46C-CADDEAC5DC8A}"/>
              </a:ext>
            </a:extLst>
          </p:cNvPr>
          <p:cNvSpPr txBox="1"/>
          <p:nvPr/>
        </p:nvSpPr>
        <p:spPr>
          <a:xfrm>
            <a:off x="1445765" y="2667646"/>
            <a:ext cx="225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Input </a:t>
            </a:r>
          </a:p>
          <a:p>
            <a:r>
              <a:rPr lang="en-US" altLang="zh-CN" sz="2000" dirty="0"/>
              <a:t>prediction </a:t>
            </a:r>
            <a:endParaRPr lang="zh-CN" altLang="en-US" sz="20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4C74A07-115A-4EDB-BEE5-1F4E2ABD3D5B}"/>
              </a:ext>
            </a:extLst>
          </p:cNvPr>
          <p:cNvSpPr txBox="1"/>
          <p:nvPr/>
        </p:nvSpPr>
        <p:spPr>
          <a:xfrm>
            <a:off x="1445170" y="3690089"/>
            <a:ext cx="242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Vicious </a:t>
            </a:r>
          </a:p>
          <a:p>
            <a:r>
              <a:rPr lang="en-US" altLang="zh-CN" sz="2000" dirty="0"/>
              <a:t>prediction </a:t>
            </a:r>
            <a:endParaRPr lang="zh-CN" altLang="en-US" sz="2000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742F346-23AD-47F0-803F-C5CBEEF60D9D}"/>
              </a:ext>
            </a:extLst>
          </p:cNvPr>
          <p:cNvSpPr/>
          <p:nvPr/>
        </p:nvSpPr>
        <p:spPr>
          <a:xfrm>
            <a:off x="320933" y="586680"/>
            <a:ext cx="2969515" cy="3951426"/>
          </a:xfrm>
          <a:prstGeom prst="roundRect">
            <a:avLst>
              <a:gd name="adj" fmla="val 764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CDF42F1-0CAE-4846-8D9A-4D8AD7320B8E}"/>
              </a:ext>
            </a:extLst>
          </p:cNvPr>
          <p:cNvSpPr/>
          <p:nvPr/>
        </p:nvSpPr>
        <p:spPr>
          <a:xfrm>
            <a:off x="661222" y="421742"/>
            <a:ext cx="2277320" cy="389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B6E31AF-FC4D-48D5-9A82-C1E663D3A970}"/>
              </a:ext>
            </a:extLst>
          </p:cNvPr>
          <p:cNvSpPr txBox="1"/>
          <p:nvPr/>
        </p:nvSpPr>
        <p:spPr>
          <a:xfrm>
            <a:off x="642101" y="-23351"/>
            <a:ext cx="268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   AI-driven   </a:t>
            </a:r>
          </a:p>
          <a:p>
            <a:r>
              <a:rPr lang="en-US" altLang="zh-CN" sz="2400" dirty="0"/>
              <a:t>Web Applications </a:t>
            </a:r>
            <a:endParaRPr lang="zh-CN" altLang="en-US" sz="24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CE92DA-C66D-4549-A3C7-E08CF7C5B213}"/>
              </a:ext>
            </a:extLst>
          </p:cNvPr>
          <p:cNvGrpSpPr/>
          <p:nvPr/>
        </p:nvGrpSpPr>
        <p:grpSpPr>
          <a:xfrm>
            <a:off x="318305" y="5477609"/>
            <a:ext cx="2969517" cy="1283146"/>
            <a:chOff x="9066703" y="-19673"/>
            <a:chExt cx="2969517" cy="1283146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94B2627C-918C-4836-BD66-34410E304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6703" y="406888"/>
              <a:ext cx="782644" cy="782644"/>
            </a:xfrm>
            <a:prstGeom prst="rect">
              <a:avLst/>
            </a:prstGeom>
          </p:spPr>
        </p:pic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EBC115FD-678C-4158-9830-262B99B2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08010" y="482169"/>
              <a:ext cx="609455" cy="609455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1984DE9B-62BB-49BF-A54F-802A20D24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84366" y="406888"/>
              <a:ext cx="782644" cy="782644"/>
            </a:xfrm>
            <a:prstGeom prst="rect">
              <a:avLst/>
            </a:prstGeom>
          </p:spPr>
        </p:pic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7BF87071-897D-42E5-AF60-3C9E6F05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36208" y="493483"/>
              <a:ext cx="609455" cy="609455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A101E28-854F-4560-986D-9AE190B8AEEA}"/>
                </a:ext>
              </a:extLst>
            </p:cNvPr>
            <p:cNvSpPr/>
            <p:nvPr/>
          </p:nvSpPr>
          <p:spPr>
            <a:xfrm>
              <a:off x="9066704" y="228298"/>
              <a:ext cx="2969516" cy="103517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F1BD49-F0D5-4DB5-AE0B-7FC0A725C7F9}"/>
                </a:ext>
              </a:extLst>
            </p:cNvPr>
            <p:cNvSpPr/>
            <p:nvPr/>
          </p:nvSpPr>
          <p:spPr>
            <a:xfrm>
              <a:off x="9356210" y="13668"/>
              <a:ext cx="2152226" cy="379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112309D-EDB2-41A7-8DB4-8C12CC590655}"/>
                </a:ext>
              </a:extLst>
            </p:cNvPr>
            <p:cNvSpPr txBox="1"/>
            <p:nvPr/>
          </p:nvSpPr>
          <p:spPr>
            <a:xfrm>
              <a:off x="9281795" y="-19673"/>
              <a:ext cx="2343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Private user data</a:t>
              </a:r>
              <a:endParaRPr lang="zh-CN" altLang="en-US" sz="2400" dirty="0"/>
            </a:p>
          </p:txBody>
        </p:sp>
      </p:grpSp>
      <p:sp>
        <p:nvSpPr>
          <p:cNvPr id="128" name="箭头: 下 127">
            <a:extLst>
              <a:ext uri="{FF2B5EF4-FFF2-40B4-BE49-F238E27FC236}">
                <a16:creationId xmlns:a16="http://schemas.microsoft.com/office/drawing/2014/main" id="{0BD5B5C2-CF23-4650-BA72-E6BFD34157CE}"/>
              </a:ext>
            </a:extLst>
          </p:cNvPr>
          <p:cNvSpPr/>
          <p:nvPr/>
        </p:nvSpPr>
        <p:spPr>
          <a:xfrm rot="10800000">
            <a:off x="1557566" y="4786077"/>
            <a:ext cx="484632" cy="5728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44" name="Picture 20" descr="Protect Shield Flat Icon . Encrypted Symbol Icon Stock Vector -  Illustration of protection, icon: 146301825">
            <a:extLst>
              <a:ext uri="{FF2B5EF4-FFF2-40B4-BE49-F238E27FC236}">
                <a16:creationId xmlns:a16="http://schemas.microsoft.com/office/drawing/2014/main" id="{14FFFE33-3990-4C7E-AD85-5B889A66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14" y="4766560"/>
            <a:ext cx="665373" cy="6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图形 98" descr="问号 纯色填充">
            <a:extLst>
              <a:ext uri="{FF2B5EF4-FFF2-40B4-BE49-F238E27FC236}">
                <a16:creationId xmlns:a16="http://schemas.microsoft.com/office/drawing/2014/main" id="{84CE69F0-BE04-4141-A84C-B06446109C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10643" y="4876837"/>
            <a:ext cx="388307" cy="388307"/>
          </a:xfrm>
          <a:prstGeom prst="rect">
            <a:avLst/>
          </a:prstGeom>
        </p:spPr>
      </p:pic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EA8322AA-F508-4DA5-A04A-DF87756D57AA}"/>
              </a:ext>
            </a:extLst>
          </p:cNvPr>
          <p:cNvGrpSpPr/>
          <p:nvPr/>
        </p:nvGrpSpPr>
        <p:grpSpPr>
          <a:xfrm>
            <a:off x="3966920" y="1190275"/>
            <a:ext cx="9714918" cy="5891377"/>
            <a:chOff x="3909157" y="351790"/>
            <a:chExt cx="9714918" cy="5891377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1088DAC0-0ED0-49E3-90AB-E442E6DC0BE4}"/>
                </a:ext>
              </a:extLst>
            </p:cNvPr>
            <p:cNvSpPr txBox="1"/>
            <p:nvPr/>
          </p:nvSpPr>
          <p:spPr>
            <a:xfrm>
              <a:off x="8448258" y="4304175"/>
              <a:ext cx="517581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ea"/>
                <a:buAutoNum type="circleNumDbPlain"/>
              </a:pPr>
              <a:r>
                <a:rPr lang="en-US" altLang="zh-CN" sz="2400" dirty="0"/>
                <a:t>Keep private data locally</a:t>
              </a: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zh-CN" sz="2400" dirty="0"/>
                <a:t>Train the model</a:t>
              </a: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zh-CN" sz="2400" dirty="0"/>
                <a:t>Upload ΔW</a:t>
              </a: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zh-CN" sz="2400" dirty="0"/>
                <a:t>Download global model</a:t>
              </a:r>
            </a:p>
            <a:p>
              <a:pPr marL="457200" indent="-457200">
                <a:buFont typeface="+mj-ea"/>
                <a:buAutoNum type="circleNumDbPlain"/>
              </a:pPr>
              <a:endParaRPr lang="zh-CN" altLang="en-US" sz="2400" dirty="0"/>
            </a:p>
          </p:txBody>
        </p:sp>
        <p:grpSp>
          <p:nvGrpSpPr>
            <p:cNvPr id="1087" name="组合 1086">
              <a:extLst>
                <a:ext uri="{FF2B5EF4-FFF2-40B4-BE49-F238E27FC236}">
                  <a16:creationId xmlns:a16="http://schemas.microsoft.com/office/drawing/2014/main" id="{DEBC69C6-840A-4548-AC03-361214313F66}"/>
                </a:ext>
              </a:extLst>
            </p:cNvPr>
            <p:cNvGrpSpPr/>
            <p:nvPr/>
          </p:nvGrpSpPr>
          <p:grpSpPr>
            <a:xfrm>
              <a:off x="5809284" y="351790"/>
              <a:ext cx="5226218" cy="2076793"/>
              <a:chOff x="5437840" y="304561"/>
              <a:chExt cx="5226218" cy="2076793"/>
            </a:xfrm>
          </p:grpSpPr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A49FCE5D-7C13-4DEF-9A10-CDE1B88459EB}"/>
                  </a:ext>
                </a:extLst>
              </p:cNvPr>
              <p:cNvSpPr txBox="1"/>
              <p:nvPr/>
            </p:nvSpPr>
            <p:spPr>
              <a:xfrm>
                <a:off x="7423572" y="1919689"/>
                <a:ext cx="2031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Locally train</a:t>
                </a:r>
                <a:endParaRPr lang="zh-CN" altLang="en-US" sz="2400" dirty="0"/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75F3CA62-F284-448E-A5C6-4968A895DEA5}"/>
                  </a:ext>
                </a:extLst>
              </p:cNvPr>
              <p:cNvSpPr txBox="1"/>
              <p:nvPr/>
            </p:nvSpPr>
            <p:spPr>
              <a:xfrm>
                <a:off x="5437840" y="1919689"/>
                <a:ext cx="2031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Global model</a:t>
                </a:r>
                <a:endParaRPr lang="zh-CN" altLang="en-US" sz="2400" dirty="0"/>
              </a:p>
            </p:txBody>
          </p:sp>
          <p:grpSp>
            <p:nvGrpSpPr>
              <p:cNvPr id="1086" name="组合 1085">
                <a:extLst>
                  <a:ext uri="{FF2B5EF4-FFF2-40B4-BE49-F238E27FC236}">
                    <a16:creationId xmlns:a16="http://schemas.microsoft.com/office/drawing/2014/main" id="{C95AE4F4-113B-49A9-B241-B21684235DDF}"/>
                  </a:ext>
                </a:extLst>
              </p:cNvPr>
              <p:cNvGrpSpPr/>
              <p:nvPr/>
            </p:nvGrpSpPr>
            <p:grpSpPr>
              <a:xfrm>
                <a:off x="5513866" y="304561"/>
                <a:ext cx="5150192" cy="1851601"/>
                <a:chOff x="5513866" y="304561"/>
                <a:chExt cx="5150192" cy="1851601"/>
              </a:xfrm>
            </p:grpSpPr>
            <p:grpSp>
              <p:nvGrpSpPr>
                <p:cNvPr id="96" name="组合 95">
                  <a:extLst>
                    <a:ext uri="{FF2B5EF4-FFF2-40B4-BE49-F238E27FC236}">
                      <a16:creationId xmlns:a16="http://schemas.microsoft.com/office/drawing/2014/main" id="{71023F17-7295-4A55-9675-C5003162727F}"/>
                    </a:ext>
                  </a:extLst>
                </p:cNvPr>
                <p:cNvGrpSpPr/>
                <p:nvPr/>
              </p:nvGrpSpPr>
              <p:grpSpPr>
                <a:xfrm>
                  <a:off x="5862323" y="933939"/>
                  <a:ext cx="2031531" cy="873141"/>
                  <a:chOff x="4272817" y="1679934"/>
                  <a:chExt cx="2031531" cy="873141"/>
                </a:xfrm>
              </p:grpSpPr>
              <p:pic>
                <p:nvPicPr>
                  <p:cNvPr id="90" name="图形 89">
                    <a:extLst>
                      <a:ext uri="{FF2B5EF4-FFF2-40B4-BE49-F238E27FC236}">
                        <a16:creationId xmlns:a16="http://schemas.microsoft.com/office/drawing/2014/main" id="{D1D96BBB-5729-4FAF-8525-16A3860AD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720" y="2249619"/>
                    <a:ext cx="303456" cy="303456"/>
                  </a:xfrm>
                  <a:prstGeom prst="rect">
                    <a:avLst/>
                  </a:prstGeom>
                </p:spPr>
              </p:pic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843CB729-9CAF-4E54-B341-90BEC8C41659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17" y="1679934"/>
                    <a:ext cx="203153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dirty="0"/>
                      <a:t>Private data</a:t>
                    </a:r>
                    <a:endParaRPr lang="zh-CN" altLang="en-US" sz="2400" dirty="0"/>
                  </a:p>
                </p:txBody>
              </p:sp>
              <p:cxnSp>
                <p:nvCxnSpPr>
                  <p:cNvPr id="92" name="直接箭头连接符 91">
                    <a:extLst>
                      <a:ext uri="{FF2B5EF4-FFF2-40B4-BE49-F238E27FC236}">
                        <a16:creationId xmlns:a16="http://schemas.microsoft.com/office/drawing/2014/main" id="{236F4EDE-97A7-48B9-8AA0-6C30F53FF519}"/>
                      </a:ext>
                    </a:extLst>
                  </p:cNvPr>
                  <p:cNvCxnSpPr>
                    <a:cxnSpLocks/>
                    <a:endCxn id="90" idx="0"/>
                  </p:cNvCxnSpPr>
                  <p:nvPr/>
                </p:nvCxnSpPr>
                <p:spPr>
                  <a:xfrm>
                    <a:off x="5069657" y="2018548"/>
                    <a:ext cx="14791" cy="23107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3D1F9992-CC05-40F7-9125-CA04A2836993}"/>
                    </a:ext>
                  </a:extLst>
                </p:cNvPr>
                <p:cNvSpPr txBox="1"/>
                <p:nvPr/>
              </p:nvSpPr>
              <p:spPr>
                <a:xfrm>
                  <a:off x="8530226" y="1694497"/>
                  <a:ext cx="4253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 </a:t>
                  </a:r>
                  <a:endParaRPr lang="zh-CN" altLang="en-US" sz="2400" dirty="0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6BD0FCFE-71DD-4787-A844-BBB14814385A}"/>
                    </a:ext>
                  </a:extLst>
                </p:cNvPr>
                <p:cNvSpPr txBox="1"/>
                <p:nvPr/>
              </p:nvSpPr>
              <p:spPr>
                <a:xfrm>
                  <a:off x="8632527" y="1402484"/>
                  <a:ext cx="203153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ΔW</a:t>
                  </a:r>
                  <a:endParaRPr lang="zh-CN" altLang="en-US" sz="2400" dirty="0"/>
                </a:p>
              </p:txBody>
            </p:sp>
            <p:pic>
              <p:nvPicPr>
                <p:cNvPr id="1048" name="Picture 24" descr="Gpu - Free computer icons">
                  <a:extLst>
                    <a:ext uri="{FF2B5EF4-FFF2-40B4-BE49-F238E27FC236}">
                      <a16:creationId xmlns:a16="http://schemas.microsoft.com/office/drawing/2014/main" id="{7EE9BA68-CFCB-46C1-955F-2D1479E257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1845" y="1459271"/>
                  <a:ext cx="425340" cy="4253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25" name="十字形 1024">
                  <a:extLst>
                    <a:ext uri="{FF2B5EF4-FFF2-40B4-BE49-F238E27FC236}">
                      <a16:creationId xmlns:a16="http://schemas.microsoft.com/office/drawing/2014/main" id="{4729952A-7A33-4E48-ADAF-6E5A4E31576E}"/>
                    </a:ext>
                  </a:extLst>
                </p:cNvPr>
                <p:cNvSpPr/>
                <p:nvPr/>
              </p:nvSpPr>
              <p:spPr>
                <a:xfrm>
                  <a:off x="6962818" y="1499244"/>
                  <a:ext cx="303456" cy="288684"/>
                </a:xfrm>
                <a:prstGeom prst="plus">
                  <a:avLst>
                    <a:gd name="adj" fmla="val 36315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2" name="直接箭头连接符 161">
                  <a:extLst>
                    <a:ext uri="{FF2B5EF4-FFF2-40B4-BE49-F238E27FC236}">
                      <a16:creationId xmlns:a16="http://schemas.microsoft.com/office/drawing/2014/main" id="{1265204E-5FAA-4437-9A74-BF1E2120C0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20606" y="1811755"/>
                  <a:ext cx="0" cy="2158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1" name="等号 1030">
                  <a:extLst>
                    <a:ext uri="{FF2B5EF4-FFF2-40B4-BE49-F238E27FC236}">
                      <a16:creationId xmlns:a16="http://schemas.microsoft.com/office/drawing/2014/main" id="{5CFD8D4E-CC88-4AC2-8812-C711A460A193}"/>
                    </a:ext>
                  </a:extLst>
                </p:cNvPr>
                <p:cNvSpPr/>
                <p:nvPr/>
              </p:nvSpPr>
              <p:spPr>
                <a:xfrm>
                  <a:off x="8021573" y="1489885"/>
                  <a:ext cx="391231" cy="332001"/>
                </a:xfrm>
                <a:prstGeom prst="mathEqual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6" name="组合 165">
                  <a:extLst>
                    <a:ext uri="{FF2B5EF4-FFF2-40B4-BE49-F238E27FC236}">
                      <a16:creationId xmlns:a16="http://schemas.microsoft.com/office/drawing/2014/main" id="{1E0F4D3B-F58F-4A3E-85CD-6889D0FD1030}"/>
                    </a:ext>
                  </a:extLst>
                </p:cNvPr>
                <p:cNvGrpSpPr/>
                <p:nvPr/>
              </p:nvGrpSpPr>
              <p:grpSpPr>
                <a:xfrm>
                  <a:off x="8150440" y="965149"/>
                  <a:ext cx="2031531" cy="534095"/>
                  <a:chOff x="4272817" y="1728071"/>
                  <a:chExt cx="2031531" cy="534095"/>
                </a:xfrm>
              </p:grpSpPr>
              <p:sp>
                <p:nvSpPr>
                  <p:cNvPr id="168" name="文本框 167">
                    <a:extLst>
                      <a:ext uri="{FF2B5EF4-FFF2-40B4-BE49-F238E27FC236}">
                        <a16:creationId xmlns:a16="http://schemas.microsoft.com/office/drawing/2014/main" id="{487237CA-BC59-4739-84A0-36A8B2BAAB79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17" y="1728071"/>
                    <a:ext cx="203153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dirty="0"/>
                      <a:t>Model update</a:t>
                    </a:r>
                    <a:endParaRPr lang="zh-CN" altLang="en-US" sz="2400" dirty="0"/>
                  </a:p>
                </p:txBody>
              </p:sp>
              <p:cxnSp>
                <p:nvCxnSpPr>
                  <p:cNvPr id="169" name="直接箭头连接符 168">
                    <a:extLst>
                      <a:ext uri="{FF2B5EF4-FFF2-40B4-BE49-F238E27FC236}">
                        <a16:creationId xmlns:a16="http://schemas.microsoft.com/office/drawing/2014/main" id="{8B0F6A3E-45C8-430A-89DC-3D7286C771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7719" y="2087117"/>
                    <a:ext cx="1" cy="17504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85" name="图形 184">
                  <a:extLst>
                    <a:ext uri="{FF2B5EF4-FFF2-40B4-BE49-F238E27FC236}">
                      <a16:creationId xmlns:a16="http://schemas.microsoft.com/office/drawing/2014/main" id="{A28CBCAA-9063-4591-880E-DC787E9E14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79850" y="1468504"/>
                  <a:ext cx="425340" cy="425340"/>
                </a:xfrm>
                <a:prstGeom prst="rect">
                  <a:avLst/>
                </a:prstGeom>
              </p:spPr>
            </p:pic>
            <p:sp>
              <p:nvSpPr>
                <p:cNvPr id="186" name="十字形 185">
                  <a:extLst>
                    <a:ext uri="{FF2B5EF4-FFF2-40B4-BE49-F238E27FC236}">
                      <a16:creationId xmlns:a16="http://schemas.microsoft.com/office/drawing/2014/main" id="{1B8E61A9-726B-4B67-B25F-BD9A2315F59D}"/>
                    </a:ext>
                  </a:extLst>
                </p:cNvPr>
                <p:cNvSpPr/>
                <p:nvPr/>
              </p:nvSpPr>
              <p:spPr>
                <a:xfrm>
                  <a:off x="6073185" y="1507373"/>
                  <a:ext cx="303456" cy="288684"/>
                </a:xfrm>
                <a:prstGeom prst="plus">
                  <a:avLst>
                    <a:gd name="adj" fmla="val 36315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7" name="直接箭头连接符 186">
                  <a:extLst>
                    <a:ext uri="{FF2B5EF4-FFF2-40B4-BE49-F238E27FC236}">
                      <a16:creationId xmlns:a16="http://schemas.microsoft.com/office/drawing/2014/main" id="{B8F4B410-5E9F-495F-9BFA-2E8253306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83408" y="1882018"/>
                  <a:ext cx="0" cy="2158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连接符: 曲线 1044">
                  <a:extLst>
                    <a:ext uri="{FF2B5EF4-FFF2-40B4-BE49-F238E27FC236}">
                      <a16:creationId xmlns:a16="http://schemas.microsoft.com/office/drawing/2014/main" id="{6DFB35DA-5BC4-475D-9D7C-BC7851751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513866" y="764051"/>
                  <a:ext cx="2055334" cy="915289"/>
                </a:xfrm>
                <a:prstGeom prst="curvedConnector3">
                  <a:avLst>
                    <a:gd name="adj1" fmla="val 134447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连接符: 曲线 1076">
                  <a:extLst>
                    <a:ext uri="{FF2B5EF4-FFF2-40B4-BE49-F238E27FC236}">
                      <a16:creationId xmlns:a16="http://schemas.microsoft.com/office/drawing/2014/main" id="{963B3B12-4805-45A9-B0BF-900300996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1938" y="763218"/>
                  <a:ext cx="1799862" cy="953393"/>
                </a:xfrm>
                <a:prstGeom prst="curvedConnector3">
                  <a:avLst>
                    <a:gd name="adj1" fmla="val 16342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4" name="文本框 1083">
                      <a:extLst>
                        <a:ext uri="{FF2B5EF4-FFF2-40B4-BE49-F238E27FC236}">
                          <a16:creationId xmlns:a16="http://schemas.microsoft.com/office/drawing/2014/main" id="{117FAAD4-9E84-423A-AAC5-1AA87512C8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7144" y="304561"/>
                      <a:ext cx="3152389" cy="42094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𝛴</m:t>
                          </m:r>
                        </m:oMath>
                      </a14:m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(Weight average)</a:t>
                      </a:r>
                      <a:endParaRPr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1084" name="文本框 1083">
                      <a:extLst>
                        <a:ext uri="{FF2B5EF4-FFF2-40B4-BE49-F238E27FC236}">
                          <a16:creationId xmlns:a16="http://schemas.microsoft.com/office/drawing/2014/main" id="{117FAAD4-9E84-423A-AAC5-1AA87512C8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7144" y="304561"/>
                      <a:ext cx="3152389" cy="420949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t="-10145" b="-43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37DB1C3F-995E-4AD1-AFEC-E8F46033F1F6}"/>
                </a:ext>
              </a:extLst>
            </p:cNvPr>
            <p:cNvGrpSpPr/>
            <p:nvPr/>
          </p:nvGrpSpPr>
          <p:grpSpPr>
            <a:xfrm>
              <a:off x="3909157" y="2768950"/>
              <a:ext cx="4680483" cy="3030895"/>
              <a:chOff x="3751417" y="2553907"/>
              <a:chExt cx="4680483" cy="3030895"/>
            </a:xfrm>
          </p:grpSpPr>
          <p:grpSp>
            <p:nvGrpSpPr>
              <p:cNvPr id="1041" name="组合 1040">
                <a:extLst>
                  <a:ext uri="{FF2B5EF4-FFF2-40B4-BE49-F238E27FC236}">
                    <a16:creationId xmlns:a16="http://schemas.microsoft.com/office/drawing/2014/main" id="{D67FCF2C-553F-451C-83B3-2C30E3C70F40}"/>
                  </a:ext>
                </a:extLst>
              </p:cNvPr>
              <p:cNvGrpSpPr/>
              <p:nvPr/>
            </p:nvGrpSpPr>
            <p:grpSpPr>
              <a:xfrm>
                <a:off x="3751417" y="2589065"/>
                <a:ext cx="4680483" cy="2995737"/>
                <a:chOff x="3851586" y="2058904"/>
                <a:chExt cx="4680483" cy="2995737"/>
              </a:xfrm>
            </p:grpSpPr>
            <p:pic>
              <p:nvPicPr>
                <p:cNvPr id="1036" name="Picture 12" descr="Server Icon&quot; Images – Browse 835 Stock Photos, Vectors, and Video | Adobe  Stock">
                  <a:extLst>
                    <a:ext uri="{FF2B5EF4-FFF2-40B4-BE49-F238E27FC236}">
                      <a16:creationId xmlns:a16="http://schemas.microsoft.com/office/drawing/2014/main" id="{A140D580-2959-4A7D-BB1D-2BC6F497CE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5415" y="2736735"/>
                  <a:ext cx="2082390" cy="13857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 descr="PC Client Svg Png Icon Free Download (#88006) - OnlineWebFonts.COM">
                  <a:extLst>
                    <a:ext uri="{FF2B5EF4-FFF2-40B4-BE49-F238E27FC236}">
                      <a16:creationId xmlns:a16="http://schemas.microsoft.com/office/drawing/2014/main" id="{3983481A-A611-43EA-90B6-E57870E283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76214" y="3992795"/>
                  <a:ext cx="830997" cy="830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18" descr="PC Client Svg Png Icon Free Download (#88006) - OnlineWebFonts.COM">
                  <a:extLst>
                    <a:ext uri="{FF2B5EF4-FFF2-40B4-BE49-F238E27FC236}">
                      <a16:creationId xmlns:a16="http://schemas.microsoft.com/office/drawing/2014/main" id="{C6E624A4-2E5C-43D5-8476-2B8ADA64FE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8010" y="2075112"/>
                  <a:ext cx="830997" cy="830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18" descr="PC Client Svg Png Icon Free Download (#88006) - OnlineWebFonts.COM">
                  <a:extLst>
                    <a:ext uri="{FF2B5EF4-FFF2-40B4-BE49-F238E27FC236}">
                      <a16:creationId xmlns:a16="http://schemas.microsoft.com/office/drawing/2014/main" id="{6EC8ACFA-A373-467B-BE4C-BF00F4C45C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42306" y="2058904"/>
                  <a:ext cx="830997" cy="830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18" descr="PC Client Svg Png Icon Free Download (#88006) - OnlineWebFonts.COM">
                  <a:extLst>
                    <a:ext uri="{FF2B5EF4-FFF2-40B4-BE49-F238E27FC236}">
                      <a16:creationId xmlns:a16="http://schemas.microsoft.com/office/drawing/2014/main" id="{C5920F95-17B4-4138-989E-425BB8C95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57440" y="3992796"/>
                  <a:ext cx="830997" cy="830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C16C56A7-487E-4134-9BA4-D90F109B7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48070" y="2805804"/>
                  <a:ext cx="657846" cy="32303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294A3C3C-713C-409E-97FE-822C4EB0F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6779" y="2736735"/>
                  <a:ext cx="430662" cy="39209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8DD0CD3-9B12-43DA-901E-650AD75DB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7211" y="3785717"/>
                  <a:ext cx="498705" cy="2791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EF02709E-CB3A-4F1F-906D-84E24214CDE9}"/>
                    </a:ext>
                  </a:extLst>
                </p:cNvPr>
                <p:cNvCxnSpPr>
                  <a:cxnSpLocks/>
                  <a:endCxn id="74" idx="0"/>
                </p:cNvCxnSpPr>
                <p:nvPr/>
              </p:nvCxnSpPr>
              <p:spPr>
                <a:xfrm>
                  <a:off x="6626195" y="3762937"/>
                  <a:ext cx="546744" cy="22985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5" name="图形 104">
                  <a:extLst>
                    <a:ext uri="{FF2B5EF4-FFF2-40B4-BE49-F238E27FC236}">
                      <a16:creationId xmlns:a16="http://schemas.microsoft.com/office/drawing/2014/main" id="{CBD3C595-5DF2-4DE9-B9CE-05C352B7E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51694" y="2283818"/>
                  <a:ext cx="303456" cy="303456"/>
                </a:xfrm>
                <a:prstGeom prst="rect">
                  <a:avLst/>
                </a:prstGeom>
              </p:spPr>
            </p:pic>
            <p:pic>
              <p:nvPicPr>
                <p:cNvPr id="134" name="图形 133">
                  <a:extLst>
                    <a:ext uri="{FF2B5EF4-FFF2-40B4-BE49-F238E27FC236}">
                      <a16:creationId xmlns:a16="http://schemas.microsoft.com/office/drawing/2014/main" id="{1E3861E1-7C88-4BA9-95C8-12B8E694E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4166" y="4256565"/>
                  <a:ext cx="303456" cy="303456"/>
                </a:xfrm>
                <a:prstGeom prst="rect">
                  <a:avLst/>
                </a:prstGeom>
              </p:spPr>
            </p:pic>
            <p:pic>
              <p:nvPicPr>
                <p:cNvPr id="135" name="图形 134">
                  <a:extLst>
                    <a:ext uri="{FF2B5EF4-FFF2-40B4-BE49-F238E27FC236}">
                      <a16:creationId xmlns:a16="http://schemas.microsoft.com/office/drawing/2014/main" id="{00DE3BCE-B4B3-4208-945D-BF3D907CA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9361" y="4260589"/>
                  <a:ext cx="303456" cy="303456"/>
                </a:xfrm>
                <a:prstGeom prst="rect">
                  <a:avLst/>
                </a:prstGeom>
              </p:spPr>
            </p:pic>
            <p:pic>
              <p:nvPicPr>
                <p:cNvPr id="136" name="图形 135">
                  <a:extLst>
                    <a:ext uri="{FF2B5EF4-FFF2-40B4-BE49-F238E27FC236}">
                      <a16:creationId xmlns:a16="http://schemas.microsoft.com/office/drawing/2014/main" id="{6138774F-8E29-4191-8307-CC86002BB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4900" y="3494272"/>
                  <a:ext cx="425340" cy="425340"/>
                </a:xfrm>
                <a:prstGeom prst="rect">
                  <a:avLst/>
                </a:prstGeom>
              </p:spPr>
            </p:pic>
            <p:pic>
              <p:nvPicPr>
                <p:cNvPr id="138" name="图形 137">
                  <a:extLst>
                    <a:ext uri="{FF2B5EF4-FFF2-40B4-BE49-F238E27FC236}">
                      <a16:creationId xmlns:a16="http://schemas.microsoft.com/office/drawing/2014/main" id="{2B15BB4A-4A80-45E5-9C27-23DC56F39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5473" y="3494272"/>
                  <a:ext cx="425340" cy="425340"/>
                </a:xfrm>
                <a:prstGeom prst="rect">
                  <a:avLst/>
                </a:prstGeom>
              </p:spPr>
            </p:pic>
            <p:pic>
              <p:nvPicPr>
                <p:cNvPr id="139" name="图形 138">
                  <a:extLst>
                    <a:ext uri="{FF2B5EF4-FFF2-40B4-BE49-F238E27FC236}">
                      <a16:creationId xmlns:a16="http://schemas.microsoft.com/office/drawing/2014/main" id="{12CD78F4-7FEF-4821-ADA5-0E1B049430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5440" y="2499525"/>
                  <a:ext cx="425340" cy="425340"/>
                </a:xfrm>
                <a:prstGeom prst="rect">
                  <a:avLst/>
                </a:prstGeom>
              </p:spPr>
            </p:pic>
            <p:pic>
              <p:nvPicPr>
                <p:cNvPr id="140" name="图形 139">
                  <a:extLst>
                    <a:ext uri="{FF2B5EF4-FFF2-40B4-BE49-F238E27FC236}">
                      <a16:creationId xmlns:a16="http://schemas.microsoft.com/office/drawing/2014/main" id="{2085AE97-3E6D-4A46-ABC7-F13C5ADA49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0855" y="2490610"/>
                  <a:ext cx="425340" cy="425340"/>
                </a:xfrm>
                <a:prstGeom prst="rect">
                  <a:avLst/>
                </a:prstGeom>
              </p:spPr>
            </p:pic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4B7DC0D8-2FF8-4D81-9F41-FD99569A6543}"/>
                    </a:ext>
                  </a:extLst>
                </p:cNvPr>
                <p:cNvSpPr txBox="1"/>
                <p:nvPr/>
              </p:nvSpPr>
              <p:spPr>
                <a:xfrm>
                  <a:off x="5089385" y="4020349"/>
                  <a:ext cx="203153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ΔW</a:t>
                  </a:r>
                  <a:endParaRPr lang="zh-CN" altLang="en-US" sz="2400" dirty="0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1093965B-1016-4CD6-8402-2DE76408F75C}"/>
                    </a:ext>
                  </a:extLst>
                </p:cNvPr>
                <p:cNvSpPr txBox="1"/>
                <p:nvPr/>
              </p:nvSpPr>
              <p:spPr>
                <a:xfrm>
                  <a:off x="6155681" y="3906931"/>
                  <a:ext cx="203153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ΔW</a:t>
                  </a:r>
                  <a:endParaRPr lang="zh-CN" altLang="en-US" sz="2400" dirty="0"/>
                </a:p>
              </p:txBody>
            </p:sp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A0A0503E-143D-4FD7-8247-1AB4B97A6EE8}"/>
                    </a:ext>
                  </a:extLst>
                </p:cNvPr>
                <p:cNvSpPr txBox="1"/>
                <p:nvPr/>
              </p:nvSpPr>
              <p:spPr>
                <a:xfrm>
                  <a:off x="4735948" y="2895710"/>
                  <a:ext cx="203153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ΔW</a:t>
                  </a:r>
                  <a:endParaRPr lang="zh-CN" altLang="en-US" sz="2400" dirty="0"/>
                </a:p>
              </p:txBody>
            </p:sp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1CB886B8-A775-4E53-88E7-7CD4176B7FA9}"/>
                    </a:ext>
                  </a:extLst>
                </p:cNvPr>
                <p:cNvSpPr txBox="1"/>
                <p:nvPr/>
              </p:nvSpPr>
              <p:spPr>
                <a:xfrm>
                  <a:off x="6500538" y="2822526"/>
                  <a:ext cx="203153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ΔW</a:t>
                  </a:r>
                  <a:endParaRPr lang="zh-CN" altLang="en-US" sz="2400" dirty="0"/>
                </a:p>
              </p:txBody>
            </p:sp>
            <p:pic>
              <p:nvPicPr>
                <p:cNvPr id="173" name="图形 172">
                  <a:extLst>
                    <a:ext uri="{FF2B5EF4-FFF2-40B4-BE49-F238E27FC236}">
                      <a16:creationId xmlns:a16="http://schemas.microsoft.com/office/drawing/2014/main" id="{27E72D47-3DCB-48AC-BEF8-10712A108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3061" y="2137259"/>
                  <a:ext cx="303456" cy="303456"/>
                </a:xfrm>
                <a:prstGeom prst="rect">
                  <a:avLst/>
                </a:prstGeom>
              </p:spPr>
            </p:pic>
            <p:pic>
              <p:nvPicPr>
                <p:cNvPr id="174" name="Picture 24" descr="Gpu - Free computer icons">
                  <a:extLst>
                    <a:ext uri="{FF2B5EF4-FFF2-40B4-BE49-F238E27FC236}">
                      <a16:creationId xmlns:a16="http://schemas.microsoft.com/office/drawing/2014/main" id="{17AAA11B-E1C9-465E-B962-21097C725E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6557" y="2603813"/>
                  <a:ext cx="359005" cy="359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2" name="Picture 24" descr="Gpu - Free computer icons">
                  <a:extLst>
                    <a:ext uri="{FF2B5EF4-FFF2-40B4-BE49-F238E27FC236}">
                      <a16:creationId xmlns:a16="http://schemas.microsoft.com/office/drawing/2014/main" id="{913A593A-6ACB-47D8-A245-6291AFC47A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9361" y="4633563"/>
                  <a:ext cx="359005" cy="359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Picture 24" descr="Gpu - Free computer icons">
                  <a:extLst>
                    <a:ext uri="{FF2B5EF4-FFF2-40B4-BE49-F238E27FC236}">
                      <a16:creationId xmlns:a16="http://schemas.microsoft.com/office/drawing/2014/main" id="{328B335A-469D-4769-9C14-7A50FE2E59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4300" y="2699348"/>
                  <a:ext cx="359005" cy="359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Picture 24" descr="Gpu - Free computer icons">
                  <a:extLst>
                    <a:ext uri="{FF2B5EF4-FFF2-40B4-BE49-F238E27FC236}">
                      <a16:creationId xmlns:a16="http://schemas.microsoft.com/office/drawing/2014/main" id="{F2D67C9E-618A-4838-A372-4D19332D52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1586" y="4695636"/>
                  <a:ext cx="359005" cy="359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9FE83E6A-DE0E-4827-A20B-293D08FEDF89}"/>
                  </a:ext>
                </a:extLst>
              </p:cNvPr>
              <p:cNvSpPr txBox="1"/>
              <p:nvPr/>
            </p:nvSpPr>
            <p:spPr>
              <a:xfrm>
                <a:off x="7801970" y="2599125"/>
                <a:ext cx="54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ea"/>
                  <a:buAutoNum type="circleNumDbPlain"/>
                </a:pPr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D58441FD-E962-46A4-B498-72EEFFEDEC0C}"/>
                  </a:ext>
                </a:extLst>
              </p:cNvPr>
              <p:cNvSpPr txBox="1"/>
              <p:nvPr/>
            </p:nvSpPr>
            <p:spPr>
              <a:xfrm>
                <a:off x="7826348" y="3105132"/>
                <a:ext cx="54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ea"/>
                  <a:buAutoNum type="circleNumDbPlain" startAt="2"/>
                </a:pPr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41F9655E-6F72-414C-9E24-AA1D6651D95A}"/>
                  </a:ext>
                </a:extLst>
              </p:cNvPr>
              <p:cNvSpPr txBox="1"/>
              <p:nvPr/>
            </p:nvSpPr>
            <p:spPr>
              <a:xfrm>
                <a:off x="6929184" y="3459256"/>
                <a:ext cx="54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ea"/>
                  <a:buAutoNum type="circleNumDbPlain" startAt="3"/>
                </a:pPr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8A6E6BA7-A589-4509-B1FF-5B2DC5A72A89}"/>
                  </a:ext>
                </a:extLst>
              </p:cNvPr>
              <p:cNvSpPr txBox="1"/>
              <p:nvPr/>
            </p:nvSpPr>
            <p:spPr>
              <a:xfrm>
                <a:off x="6055512" y="2553907"/>
                <a:ext cx="54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ea"/>
                  <a:buAutoNum type="circleNumDbPlain" startAt="4"/>
                </a:pPr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8B854EA-05AD-4A50-AF43-748A5AE2A792}"/>
                </a:ext>
              </a:extLst>
            </p:cNvPr>
            <p:cNvGrpSpPr/>
            <p:nvPr/>
          </p:nvGrpSpPr>
          <p:grpSpPr>
            <a:xfrm>
              <a:off x="8881252" y="2782706"/>
              <a:ext cx="3062648" cy="645136"/>
              <a:chOff x="4219726" y="6030023"/>
              <a:chExt cx="3062648" cy="645136"/>
            </a:xfrm>
          </p:grpSpPr>
          <p:pic>
            <p:nvPicPr>
              <p:cNvPr id="142" name="图片 141">
                <a:extLst>
                  <a:ext uri="{FF2B5EF4-FFF2-40B4-BE49-F238E27FC236}">
                    <a16:creationId xmlns:a16="http://schemas.microsoft.com/office/drawing/2014/main" id="{6F4764AD-EA25-435F-A78D-A2393788F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19726" y="6030023"/>
                <a:ext cx="631868" cy="631868"/>
              </a:xfrm>
              <a:prstGeom prst="rect">
                <a:avLst/>
              </a:prstGeom>
            </p:spPr>
          </p:pic>
          <p:pic>
            <p:nvPicPr>
              <p:cNvPr id="246" name="图形 245">
                <a:extLst>
                  <a:ext uri="{FF2B5EF4-FFF2-40B4-BE49-F238E27FC236}">
                    <a16:creationId xmlns:a16="http://schemas.microsoft.com/office/drawing/2014/main" id="{3C13DC2D-A631-4381-94C3-1CB54CCE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937689" y="6371703"/>
                <a:ext cx="303456" cy="303456"/>
              </a:xfrm>
              <a:prstGeom prst="rect">
                <a:avLst/>
              </a:prstGeom>
            </p:spPr>
          </p:pic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F2015481-0FE0-44A9-9877-08E38D733DDA}"/>
                  </a:ext>
                </a:extLst>
              </p:cNvPr>
              <p:cNvSpPr txBox="1"/>
              <p:nvPr/>
            </p:nvSpPr>
            <p:spPr>
              <a:xfrm>
                <a:off x="5250843" y="6129303"/>
                <a:ext cx="2031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Strict protect</a:t>
                </a:r>
                <a:endParaRPr lang="zh-CN" altLang="en-US" sz="2400" b="1" dirty="0"/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B1253DEB-9794-4B27-B3C8-ACBEE4135199}"/>
                </a:ext>
              </a:extLst>
            </p:cNvPr>
            <p:cNvGrpSpPr/>
            <p:nvPr/>
          </p:nvGrpSpPr>
          <p:grpSpPr>
            <a:xfrm>
              <a:off x="8785386" y="3560119"/>
              <a:ext cx="3108120" cy="837856"/>
              <a:chOff x="7927844" y="5904745"/>
              <a:chExt cx="3108120" cy="837856"/>
            </a:xfrm>
          </p:grpSpPr>
          <p:pic>
            <p:nvPicPr>
              <p:cNvPr id="1024" name="图形 1023" descr="带太阳镜的脸轮廓 纯色填充">
                <a:extLst>
                  <a:ext uri="{FF2B5EF4-FFF2-40B4-BE49-F238E27FC236}">
                    <a16:creationId xmlns:a16="http://schemas.microsoft.com/office/drawing/2014/main" id="{23E300D9-C0C3-4713-A30C-566B50E59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927844" y="5904745"/>
                <a:ext cx="778291" cy="778291"/>
              </a:xfrm>
              <a:prstGeom prst="rect">
                <a:avLst/>
              </a:prstGeom>
            </p:spPr>
          </p:pic>
          <p:pic>
            <p:nvPicPr>
              <p:cNvPr id="247" name="图形 246">
                <a:extLst>
                  <a:ext uri="{FF2B5EF4-FFF2-40B4-BE49-F238E27FC236}">
                    <a16:creationId xmlns:a16="http://schemas.microsoft.com/office/drawing/2014/main" id="{BC1948D0-4BF3-4822-A3A0-0E88AA35B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621474" y="6317261"/>
                <a:ext cx="425340" cy="425340"/>
              </a:xfrm>
              <a:prstGeom prst="rect">
                <a:avLst/>
              </a:prstGeom>
            </p:spPr>
          </p:pic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A8C44154-F8A8-4DD8-927E-24030D937D9A}"/>
                  </a:ext>
                </a:extLst>
              </p:cNvPr>
              <p:cNvSpPr txBox="1"/>
              <p:nvPr/>
            </p:nvSpPr>
            <p:spPr>
              <a:xfrm>
                <a:off x="9004433" y="6086428"/>
                <a:ext cx="2031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High accuracy</a:t>
                </a:r>
                <a:endParaRPr lang="zh-CN" altLang="en-US" sz="2400" b="1" dirty="0"/>
              </a:p>
            </p:txBody>
          </p:sp>
        </p:grp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D3E5EC89-0124-4871-90BD-3277D8D4D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5980" y="2597342"/>
              <a:ext cx="7064419" cy="1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9" name="矩形 258">
            <a:extLst>
              <a:ext uri="{FF2B5EF4-FFF2-40B4-BE49-F238E27FC236}">
                <a16:creationId xmlns:a16="http://schemas.microsoft.com/office/drawing/2014/main" id="{1F0AE872-C8BA-4CC0-B421-906A913FFC18}"/>
              </a:ext>
            </a:extLst>
          </p:cNvPr>
          <p:cNvSpPr/>
          <p:nvPr/>
        </p:nvSpPr>
        <p:spPr>
          <a:xfrm>
            <a:off x="3812115" y="97767"/>
            <a:ext cx="8312151" cy="66629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CBC02A30-AFF4-49EE-A768-C5A4A97CD9B2}"/>
              </a:ext>
            </a:extLst>
          </p:cNvPr>
          <p:cNvCxnSpPr>
            <a:cxnSpLocks/>
          </p:cNvCxnSpPr>
          <p:nvPr/>
        </p:nvCxnSpPr>
        <p:spPr>
          <a:xfrm flipH="1">
            <a:off x="4466197" y="976739"/>
            <a:ext cx="7064419" cy="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文本框 260">
            <a:extLst>
              <a:ext uri="{FF2B5EF4-FFF2-40B4-BE49-F238E27FC236}">
                <a16:creationId xmlns:a16="http://schemas.microsoft.com/office/drawing/2014/main" id="{D8B4E5DB-DEA6-4BB2-A000-6F23DEA7CFC7}"/>
              </a:ext>
            </a:extLst>
          </p:cNvPr>
          <p:cNvSpPr txBox="1"/>
          <p:nvPr/>
        </p:nvSpPr>
        <p:spPr>
          <a:xfrm>
            <a:off x="4351195" y="173664"/>
            <a:ext cx="803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Federated Learning Algorithm</a:t>
            </a:r>
            <a:endParaRPr lang="zh-CN" altLang="en-US" sz="1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06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owser History Icons - Free SVG &amp; PNG Browser History Images - Noun Project">
            <a:extLst>
              <a:ext uri="{FF2B5EF4-FFF2-40B4-BE49-F238E27FC236}">
                <a16:creationId xmlns:a16="http://schemas.microsoft.com/office/drawing/2014/main" id="{3344D608-793A-4BB7-BD2B-5EFF93A5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3" y="823992"/>
            <a:ext cx="926317" cy="92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40+ Input Method Stock Illustrations, Royalty-Free Vector Graphics &amp; Clip  Art - iStock">
            <a:extLst>
              <a:ext uri="{FF2B5EF4-FFF2-40B4-BE49-F238E27FC236}">
                <a16:creationId xmlns:a16="http://schemas.microsoft.com/office/drawing/2014/main" id="{31EC9EF5-7DE9-46AF-9DCB-D3D05EECD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59"/>
          <a:stretch/>
        </p:blipFill>
        <p:spPr bwMode="auto">
          <a:xfrm>
            <a:off x="443132" y="2643421"/>
            <a:ext cx="1039177" cy="76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Website Icons - Free SVG &amp; PNG Malware Website Images - Noun Project">
            <a:extLst>
              <a:ext uri="{FF2B5EF4-FFF2-40B4-BE49-F238E27FC236}">
                <a16:creationId xmlns:a16="http://schemas.microsoft.com/office/drawing/2014/main" id="{60562DA5-7406-4280-BD66-342C4E1A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3" y="3675911"/>
            <a:ext cx="655693" cy="65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ebsite - Free computer icons">
            <a:extLst>
              <a:ext uri="{FF2B5EF4-FFF2-40B4-BE49-F238E27FC236}">
                <a16:creationId xmlns:a16="http://schemas.microsoft.com/office/drawing/2014/main" id="{1EA9D1B7-4F6E-4DBC-9C85-D3E1373C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6" y="1815137"/>
            <a:ext cx="663346" cy="66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3FBF57C-4309-41CC-94F5-7D44C45EDB3C}"/>
              </a:ext>
            </a:extLst>
          </p:cNvPr>
          <p:cNvSpPr txBox="1"/>
          <p:nvPr/>
        </p:nvSpPr>
        <p:spPr>
          <a:xfrm>
            <a:off x="1497126" y="823992"/>
            <a:ext cx="167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History </a:t>
            </a:r>
          </a:p>
          <a:p>
            <a:r>
              <a:rPr lang="en-US" altLang="zh-CN" sz="2000" dirty="0"/>
              <a:t>suggestions </a:t>
            </a:r>
            <a:endParaRPr lang="zh-CN" altLang="en-US" sz="20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1737FA6-166E-47DA-95CC-C2A53588DA7E}"/>
              </a:ext>
            </a:extLst>
          </p:cNvPr>
          <p:cNvSpPr txBox="1"/>
          <p:nvPr/>
        </p:nvSpPr>
        <p:spPr>
          <a:xfrm>
            <a:off x="1445170" y="1772050"/>
            <a:ext cx="1864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Page </a:t>
            </a:r>
          </a:p>
          <a:p>
            <a:r>
              <a:rPr lang="en-US" altLang="zh-CN" sz="2000" dirty="0"/>
              <a:t>recommend</a:t>
            </a:r>
            <a:endParaRPr lang="zh-CN" altLang="en-US" sz="20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3FCC18E-164A-4503-A46C-CADDEAC5DC8A}"/>
              </a:ext>
            </a:extLst>
          </p:cNvPr>
          <p:cNvSpPr txBox="1"/>
          <p:nvPr/>
        </p:nvSpPr>
        <p:spPr>
          <a:xfrm>
            <a:off x="1445765" y="2667646"/>
            <a:ext cx="225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Input </a:t>
            </a:r>
          </a:p>
          <a:p>
            <a:r>
              <a:rPr lang="en-US" altLang="zh-CN" sz="2000" dirty="0"/>
              <a:t>prediction </a:t>
            </a:r>
            <a:endParaRPr lang="zh-CN" altLang="en-US" sz="20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4C74A07-115A-4EDB-BEE5-1F4E2ABD3D5B}"/>
              </a:ext>
            </a:extLst>
          </p:cNvPr>
          <p:cNvSpPr txBox="1"/>
          <p:nvPr/>
        </p:nvSpPr>
        <p:spPr>
          <a:xfrm>
            <a:off x="1445170" y="3690089"/>
            <a:ext cx="242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Vicious </a:t>
            </a:r>
          </a:p>
          <a:p>
            <a:r>
              <a:rPr lang="en-US" altLang="zh-CN" sz="2000" dirty="0"/>
              <a:t>prediction </a:t>
            </a:r>
            <a:endParaRPr lang="zh-CN" altLang="en-US" sz="2000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742F346-23AD-47F0-803F-C5CBEEF60D9D}"/>
              </a:ext>
            </a:extLst>
          </p:cNvPr>
          <p:cNvSpPr/>
          <p:nvPr/>
        </p:nvSpPr>
        <p:spPr>
          <a:xfrm>
            <a:off x="320933" y="586680"/>
            <a:ext cx="2969515" cy="3951426"/>
          </a:xfrm>
          <a:prstGeom prst="roundRect">
            <a:avLst>
              <a:gd name="adj" fmla="val 764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CDF42F1-0CAE-4846-8D9A-4D8AD7320B8E}"/>
              </a:ext>
            </a:extLst>
          </p:cNvPr>
          <p:cNvSpPr/>
          <p:nvPr/>
        </p:nvSpPr>
        <p:spPr>
          <a:xfrm>
            <a:off x="661222" y="421742"/>
            <a:ext cx="2277320" cy="389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B6E31AF-FC4D-48D5-9A82-C1E663D3A970}"/>
              </a:ext>
            </a:extLst>
          </p:cNvPr>
          <p:cNvSpPr txBox="1"/>
          <p:nvPr/>
        </p:nvSpPr>
        <p:spPr>
          <a:xfrm>
            <a:off x="642101" y="-23351"/>
            <a:ext cx="268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   AI-driven   </a:t>
            </a:r>
          </a:p>
          <a:p>
            <a:r>
              <a:rPr lang="en-US" altLang="zh-CN" sz="2400" dirty="0"/>
              <a:t>Web Applications </a:t>
            </a:r>
            <a:endParaRPr lang="zh-CN" altLang="en-US" sz="24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CE92DA-C66D-4549-A3C7-E08CF7C5B213}"/>
              </a:ext>
            </a:extLst>
          </p:cNvPr>
          <p:cNvGrpSpPr/>
          <p:nvPr/>
        </p:nvGrpSpPr>
        <p:grpSpPr>
          <a:xfrm>
            <a:off x="318305" y="5477609"/>
            <a:ext cx="2969517" cy="1283146"/>
            <a:chOff x="9066703" y="-19673"/>
            <a:chExt cx="2969517" cy="1283146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94B2627C-918C-4836-BD66-34410E304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6703" y="406888"/>
              <a:ext cx="782644" cy="782644"/>
            </a:xfrm>
            <a:prstGeom prst="rect">
              <a:avLst/>
            </a:prstGeom>
          </p:spPr>
        </p:pic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EBC115FD-678C-4158-9830-262B99B2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08010" y="482169"/>
              <a:ext cx="609455" cy="609455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1984DE9B-62BB-49BF-A54F-802A20D24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84366" y="406888"/>
              <a:ext cx="782644" cy="782644"/>
            </a:xfrm>
            <a:prstGeom prst="rect">
              <a:avLst/>
            </a:prstGeom>
          </p:spPr>
        </p:pic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7BF87071-897D-42E5-AF60-3C9E6F05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36208" y="493483"/>
              <a:ext cx="609455" cy="609455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A101E28-854F-4560-986D-9AE190B8AEEA}"/>
                </a:ext>
              </a:extLst>
            </p:cNvPr>
            <p:cNvSpPr/>
            <p:nvPr/>
          </p:nvSpPr>
          <p:spPr>
            <a:xfrm>
              <a:off x="9066704" y="228298"/>
              <a:ext cx="2969516" cy="103517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F1BD49-F0D5-4DB5-AE0B-7FC0A725C7F9}"/>
                </a:ext>
              </a:extLst>
            </p:cNvPr>
            <p:cNvSpPr/>
            <p:nvPr/>
          </p:nvSpPr>
          <p:spPr>
            <a:xfrm>
              <a:off x="9356210" y="13668"/>
              <a:ext cx="2152226" cy="379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112309D-EDB2-41A7-8DB4-8C12CC590655}"/>
                </a:ext>
              </a:extLst>
            </p:cNvPr>
            <p:cNvSpPr txBox="1"/>
            <p:nvPr/>
          </p:nvSpPr>
          <p:spPr>
            <a:xfrm>
              <a:off x="9281795" y="-19673"/>
              <a:ext cx="2343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Private user data</a:t>
              </a:r>
              <a:endParaRPr lang="zh-CN" altLang="en-US" sz="2400" dirty="0"/>
            </a:p>
          </p:txBody>
        </p:sp>
      </p:grpSp>
      <p:sp>
        <p:nvSpPr>
          <p:cNvPr id="128" name="箭头: 下 127">
            <a:extLst>
              <a:ext uri="{FF2B5EF4-FFF2-40B4-BE49-F238E27FC236}">
                <a16:creationId xmlns:a16="http://schemas.microsoft.com/office/drawing/2014/main" id="{0BD5B5C2-CF23-4650-BA72-E6BFD34157CE}"/>
              </a:ext>
            </a:extLst>
          </p:cNvPr>
          <p:cNvSpPr/>
          <p:nvPr/>
        </p:nvSpPr>
        <p:spPr>
          <a:xfrm rot="10800000">
            <a:off x="1557566" y="4786077"/>
            <a:ext cx="484632" cy="5728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C68D512E-6651-4DCB-AEB3-087C1AE8FE21}"/>
              </a:ext>
            </a:extLst>
          </p:cNvPr>
          <p:cNvCxnSpPr>
            <a:cxnSpLocks/>
          </p:cNvCxnSpPr>
          <p:nvPr/>
        </p:nvCxnSpPr>
        <p:spPr>
          <a:xfrm flipV="1">
            <a:off x="3613639" y="1006672"/>
            <a:ext cx="0" cy="508834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1088DAC0-0ED0-49E3-90AB-E442E6DC0BE4}"/>
              </a:ext>
            </a:extLst>
          </p:cNvPr>
          <p:cNvSpPr txBox="1"/>
          <p:nvPr/>
        </p:nvSpPr>
        <p:spPr>
          <a:xfrm>
            <a:off x="4225052" y="5125519"/>
            <a:ext cx="5175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zh-CN" sz="2400" dirty="0"/>
              <a:t>Keep private data locally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dirty="0"/>
              <a:t>Train the model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dirty="0"/>
              <a:t>Upload ΔW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dirty="0"/>
              <a:t>Download global model</a:t>
            </a:r>
          </a:p>
          <a:p>
            <a:pPr marL="457200" indent="-457200">
              <a:buFont typeface="+mj-ea"/>
              <a:buAutoNum type="circleNumDbPlain"/>
            </a:pPr>
            <a:endParaRPr lang="zh-CN" altLang="en-US" sz="2400" dirty="0"/>
          </a:p>
        </p:txBody>
      </p:sp>
      <p:pic>
        <p:nvPicPr>
          <p:cNvPr id="1044" name="Picture 20" descr="Protect Shield Flat Icon . Encrypted Symbol Icon Stock Vector -  Illustration of protection, icon: 146301825">
            <a:extLst>
              <a:ext uri="{FF2B5EF4-FFF2-40B4-BE49-F238E27FC236}">
                <a16:creationId xmlns:a16="http://schemas.microsoft.com/office/drawing/2014/main" id="{14FFFE33-3990-4C7E-AD85-5B889A66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14" y="4766560"/>
            <a:ext cx="665373" cy="6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图形 98" descr="问号 纯色填充">
            <a:extLst>
              <a:ext uri="{FF2B5EF4-FFF2-40B4-BE49-F238E27FC236}">
                <a16:creationId xmlns:a16="http://schemas.microsoft.com/office/drawing/2014/main" id="{84CE69F0-BE04-4141-A84C-B06446109C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10643" y="4876837"/>
            <a:ext cx="388307" cy="388307"/>
          </a:xfrm>
          <a:prstGeom prst="rect">
            <a:avLst/>
          </a:prstGeom>
        </p:spPr>
      </p:pic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37DB1C3F-995E-4AD1-AFEC-E8F46033F1F6}"/>
              </a:ext>
            </a:extLst>
          </p:cNvPr>
          <p:cNvGrpSpPr/>
          <p:nvPr/>
        </p:nvGrpSpPr>
        <p:grpSpPr>
          <a:xfrm>
            <a:off x="4010607" y="1603183"/>
            <a:ext cx="4680483" cy="3030895"/>
            <a:chOff x="3751417" y="2553907"/>
            <a:chExt cx="4680483" cy="3030895"/>
          </a:xfrm>
        </p:grpSpPr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D67FCF2C-553F-451C-83B3-2C30E3C70F40}"/>
                </a:ext>
              </a:extLst>
            </p:cNvPr>
            <p:cNvGrpSpPr/>
            <p:nvPr/>
          </p:nvGrpSpPr>
          <p:grpSpPr>
            <a:xfrm>
              <a:off x="3751417" y="2589065"/>
              <a:ext cx="4680483" cy="2995737"/>
              <a:chOff x="3851586" y="2058904"/>
              <a:chExt cx="4680483" cy="2995737"/>
            </a:xfrm>
          </p:grpSpPr>
          <p:pic>
            <p:nvPicPr>
              <p:cNvPr id="1036" name="Picture 12" descr="Server Icon&quot; Images – Browse 835 Stock Photos, Vectors, and Video | Adobe  Stock">
                <a:extLst>
                  <a:ext uri="{FF2B5EF4-FFF2-40B4-BE49-F238E27FC236}">
                    <a16:creationId xmlns:a16="http://schemas.microsoft.com/office/drawing/2014/main" id="{A140D580-2959-4A7D-BB1D-2BC6F497CE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415" y="2736735"/>
                <a:ext cx="2082390" cy="1385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PC Client Svg Png Icon Free Download (#88006) - OnlineWebFonts.COM">
                <a:extLst>
                  <a:ext uri="{FF2B5EF4-FFF2-40B4-BE49-F238E27FC236}">
                    <a16:creationId xmlns:a16="http://schemas.microsoft.com/office/drawing/2014/main" id="{3983481A-A611-43EA-90B6-E57870E283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214" y="3992795"/>
                <a:ext cx="830997" cy="830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18" descr="PC Client Svg Png Icon Free Download (#88006) - OnlineWebFonts.COM">
                <a:extLst>
                  <a:ext uri="{FF2B5EF4-FFF2-40B4-BE49-F238E27FC236}">
                    <a16:creationId xmlns:a16="http://schemas.microsoft.com/office/drawing/2014/main" id="{C6E624A4-2E5C-43D5-8476-2B8ADA64FE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8010" y="2075112"/>
                <a:ext cx="830997" cy="830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8" descr="PC Client Svg Png Icon Free Download (#88006) - OnlineWebFonts.COM">
                <a:extLst>
                  <a:ext uri="{FF2B5EF4-FFF2-40B4-BE49-F238E27FC236}">
                    <a16:creationId xmlns:a16="http://schemas.microsoft.com/office/drawing/2014/main" id="{6EC8ACFA-A373-467B-BE4C-BF00F4C45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2306" y="2058904"/>
                <a:ext cx="830997" cy="830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8" descr="PC Client Svg Png Icon Free Download (#88006) - OnlineWebFonts.COM">
                <a:extLst>
                  <a:ext uri="{FF2B5EF4-FFF2-40B4-BE49-F238E27FC236}">
                    <a16:creationId xmlns:a16="http://schemas.microsoft.com/office/drawing/2014/main" id="{C5920F95-17B4-4138-989E-425BB8C958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7440" y="3992796"/>
                <a:ext cx="830997" cy="830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C16C56A7-487E-4134-9BA4-D90F109B7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8070" y="2805804"/>
                <a:ext cx="657846" cy="32303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294A3C3C-713C-409E-97FE-822C4EB0FB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6779" y="2736735"/>
                <a:ext cx="430662" cy="39209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B8DD0CD3-9B12-43DA-901E-650AD75DBE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7211" y="3785717"/>
                <a:ext cx="498705" cy="27919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EF02709E-CB3A-4F1F-906D-84E24214CDE9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>
                <a:off x="6626195" y="3762937"/>
                <a:ext cx="546744" cy="22985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图形 104">
                <a:extLst>
                  <a:ext uri="{FF2B5EF4-FFF2-40B4-BE49-F238E27FC236}">
                    <a16:creationId xmlns:a16="http://schemas.microsoft.com/office/drawing/2014/main" id="{CBD3C595-5DF2-4DE9-B9CE-05C352B7E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951694" y="2283818"/>
                <a:ext cx="303456" cy="303456"/>
              </a:xfrm>
              <a:prstGeom prst="rect">
                <a:avLst/>
              </a:prstGeom>
            </p:spPr>
          </p:pic>
          <p:pic>
            <p:nvPicPr>
              <p:cNvPr id="134" name="图形 133">
                <a:extLst>
                  <a:ext uri="{FF2B5EF4-FFF2-40B4-BE49-F238E27FC236}">
                    <a16:creationId xmlns:a16="http://schemas.microsoft.com/office/drawing/2014/main" id="{1E3861E1-7C88-4BA9-95C8-12B8E694E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894166" y="4256565"/>
                <a:ext cx="303456" cy="303456"/>
              </a:xfrm>
              <a:prstGeom prst="rect">
                <a:avLst/>
              </a:prstGeom>
            </p:spPr>
          </p:pic>
          <p:pic>
            <p:nvPicPr>
              <p:cNvPr id="135" name="图形 134">
                <a:extLst>
                  <a:ext uri="{FF2B5EF4-FFF2-40B4-BE49-F238E27FC236}">
                    <a16:creationId xmlns:a16="http://schemas.microsoft.com/office/drawing/2014/main" id="{00DE3BCE-B4B3-4208-945D-BF3D907CA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629361" y="4260589"/>
                <a:ext cx="303456" cy="303456"/>
              </a:xfrm>
              <a:prstGeom prst="rect">
                <a:avLst/>
              </a:prstGeom>
            </p:spPr>
          </p:pic>
          <p:pic>
            <p:nvPicPr>
              <p:cNvPr id="136" name="图形 135">
                <a:extLst>
                  <a:ext uri="{FF2B5EF4-FFF2-40B4-BE49-F238E27FC236}">
                    <a16:creationId xmlns:a16="http://schemas.microsoft.com/office/drawing/2014/main" id="{6138774F-8E29-4191-8307-CC86002B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814900" y="3494272"/>
                <a:ext cx="425340" cy="425340"/>
              </a:xfrm>
              <a:prstGeom prst="rect">
                <a:avLst/>
              </a:prstGeom>
            </p:spPr>
          </p:pic>
          <p:pic>
            <p:nvPicPr>
              <p:cNvPr id="138" name="图形 137">
                <a:extLst>
                  <a:ext uri="{FF2B5EF4-FFF2-40B4-BE49-F238E27FC236}">
                    <a16:creationId xmlns:a16="http://schemas.microsoft.com/office/drawing/2014/main" id="{2B15BB4A-4A80-45E5-9C27-23DC56F39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975473" y="3494272"/>
                <a:ext cx="425340" cy="425340"/>
              </a:xfrm>
              <a:prstGeom prst="rect">
                <a:avLst/>
              </a:prstGeom>
            </p:spPr>
          </p:pic>
          <p:pic>
            <p:nvPicPr>
              <p:cNvPr id="139" name="图形 138">
                <a:extLst>
                  <a:ext uri="{FF2B5EF4-FFF2-40B4-BE49-F238E27FC236}">
                    <a16:creationId xmlns:a16="http://schemas.microsoft.com/office/drawing/2014/main" id="{12CD78F4-7FEF-4821-ADA5-0E1B04943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215440" y="2499525"/>
                <a:ext cx="425340" cy="425340"/>
              </a:xfrm>
              <a:prstGeom prst="rect">
                <a:avLst/>
              </a:prstGeom>
            </p:spPr>
          </p:pic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2085AE97-3E6D-4A46-ABC7-F13C5ADA4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200855" y="2490610"/>
                <a:ext cx="425340" cy="425340"/>
              </a:xfrm>
              <a:prstGeom prst="rect">
                <a:avLst/>
              </a:prstGeom>
            </p:spPr>
          </p:pic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4B7DC0D8-2FF8-4D81-9F41-FD99569A6543}"/>
                  </a:ext>
                </a:extLst>
              </p:cNvPr>
              <p:cNvSpPr txBox="1"/>
              <p:nvPr/>
            </p:nvSpPr>
            <p:spPr>
              <a:xfrm>
                <a:off x="5089385" y="4020349"/>
                <a:ext cx="2031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ΔW</a:t>
                </a:r>
                <a:endParaRPr lang="zh-CN" altLang="en-US" sz="2400" dirty="0"/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1093965B-1016-4CD6-8402-2DE76408F75C}"/>
                  </a:ext>
                </a:extLst>
              </p:cNvPr>
              <p:cNvSpPr txBox="1"/>
              <p:nvPr/>
            </p:nvSpPr>
            <p:spPr>
              <a:xfrm>
                <a:off x="6155681" y="3906931"/>
                <a:ext cx="2031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ΔW</a:t>
                </a:r>
                <a:endParaRPr lang="zh-CN" altLang="en-US" sz="2400" dirty="0"/>
              </a:p>
            </p:txBody>
          </p: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0A0503E-143D-4FD7-8247-1AB4B97A6EE8}"/>
                  </a:ext>
                </a:extLst>
              </p:cNvPr>
              <p:cNvSpPr txBox="1"/>
              <p:nvPr/>
            </p:nvSpPr>
            <p:spPr>
              <a:xfrm>
                <a:off x="4735948" y="2895710"/>
                <a:ext cx="2031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ΔW</a:t>
                </a:r>
                <a:endParaRPr lang="zh-CN" altLang="en-US" sz="2400" dirty="0"/>
              </a:p>
            </p:txBody>
          </p:sp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1CB886B8-A775-4E53-88E7-7CD4176B7FA9}"/>
                  </a:ext>
                </a:extLst>
              </p:cNvPr>
              <p:cNvSpPr txBox="1"/>
              <p:nvPr/>
            </p:nvSpPr>
            <p:spPr>
              <a:xfrm>
                <a:off x="6500538" y="2822526"/>
                <a:ext cx="2031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ΔW</a:t>
                </a:r>
                <a:endParaRPr lang="zh-CN" altLang="en-US" sz="2400" dirty="0"/>
              </a:p>
            </p:txBody>
          </p:sp>
          <p:pic>
            <p:nvPicPr>
              <p:cNvPr id="173" name="图形 172">
                <a:extLst>
                  <a:ext uri="{FF2B5EF4-FFF2-40B4-BE49-F238E27FC236}">
                    <a16:creationId xmlns:a16="http://schemas.microsoft.com/office/drawing/2014/main" id="{27E72D47-3DCB-48AC-BEF8-10712A108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623061" y="2137259"/>
                <a:ext cx="303456" cy="303456"/>
              </a:xfrm>
              <a:prstGeom prst="rect">
                <a:avLst/>
              </a:prstGeom>
            </p:spPr>
          </p:pic>
          <p:pic>
            <p:nvPicPr>
              <p:cNvPr id="174" name="Picture 24" descr="Gpu - Free computer icons">
                <a:extLst>
                  <a:ext uri="{FF2B5EF4-FFF2-40B4-BE49-F238E27FC236}">
                    <a16:creationId xmlns:a16="http://schemas.microsoft.com/office/drawing/2014/main" id="{17AAA11B-E1C9-465E-B962-21097C725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557" y="2603813"/>
                <a:ext cx="359005" cy="359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24" descr="Gpu - Free computer icons">
                <a:extLst>
                  <a:ext uri="{FF2B5EF4-FFF2-40B4-BE49-F238E27FC236}">
                    <a16:creationId xmlns:a16="http://schemas.microsoft.com/office/drawing/2014/main" id="{913A593A-6ACB-47D8-A245-6291AFC47A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9361" y="4633563"/>
                <a:ext cx="359005" cy="359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24" descr="Gpu - Free computer icons">
                <a:extLst>
                  <a:ext uri="{FF2B5EF4-FFF2-40B4-BE49-F238E27FC236}">
                    <a16:creationId xmlns:a16="http://schemas.microsoft.com/office/drawing/2014/main" id="{328B335A-469D-4769-9C14-7A50FE2E5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4300" y="2699348"/>
                <a:ext cx="359005" cy="359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" name="Picture 24" descr="Gpu - Free computer icons">
                <a:extLst>
                  <a:ext uri="{FF2B5EF4-FFF2-40B4-BE49-F238E27FC236}">
                    <a16:creationId xmlns:a16="http://schemas.microsoft.com/office/drawing/2014/main" id="{F2D67C9E-618A-4838-A372-4D19332D5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1586" y="4695636"/>
                <a:ext cx="359005" cy="359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9FE83E6A-DE0E-4827-A20B-293D08FEDF89}"/>
                </a:ext>
              </a:extLst>
            </p:cNvPr>
            <p:cNvSpPr txBox="1"/>
            <p:nvPr/>
          </p:nvSpPr>
          <p:spPr>
            <a:xfrm>
              <a:off x="7801970" y="2599125"/>
              <a:ext cx="546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ea"/>
                <a:buAutoNum type="circleNumDbPlain"/>
              </a:pPr>
              <a:r>
                <a:rPr lang="en-US" altLang="zh-CN" sz="2400" dirty="0"/>
                <a:t> </a:t>
              </a:r>
              <a:endParaRPr lang="zh-CN" altLang="en-US" sz="2400" dirty="0"/>
            </a:p>
          </p:txBody>
        </p:sp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D58441FD-E962-46A4-B498-72EEFFEDEC0C}"/>
                </a:ext>
              </a:extLst>
            </p:cNvPr>
            <p:cNvSpPr txBox="1"/>
            <p:nvPr/>
          </p:nvSpPr>
          <p:spPr>
            <a:xfrm>
              <a:off x="7826348" y="3105132"/>
              <a:ext cx="546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ea"/>
                <a:buAutoNum type="circleNumDbPlain" startAt="2"/>
              </a:pPr>
              <a:r>
                <a:rPr lang="en-US" altLang="zh-CN" sz="2400" dirty="0"/>
                <a:t> </a:t>
              </a:r>
              <a:endParaRPr lang="zh-CN" altLang="en-US" sz="2400" dirty="0"/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41F9655E-6F72-414C-9E24-AA1D6651D95A}"/>
                </a:ext>
              </a:extLst>
            </p:cNvPr>
            <p:cNvSpPr txBox="1"/>
            <p:nvPr/>
          </p:nvSpPr>
          <p:spPr>
            <a:xfrm>
              <a:off x="6929184" y="3459256"/>
              <a:ext cx="546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ea"/>
                <a:buAutoNum type="circleNumDbPlain" startAt="3"/>
              </a:pPr>
              <a:r>
                <a:rPr lang="en-US" altLang="zh-CN" sz="2400" dirty="0"/>
                <a:t> </a:t>
              </a:r>
              <a:endParaRPr lang="zh-CN" altLang="en-US" sz="2400" dirty="0"/>
            </a:p>
          </p:txBody>
        </p: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8A6E6BA7-A589-4509-B1FF-5B2DC5A72A89}"/>
                </a:ext>
              </a:extLst>
            </p:cNvPr>
            <p:cNvSpPr txBox="1"/>
            <p:nvPr/>
          </p:nvSpPr>
          <p:spPr>
            <a:xfrm>
              <a:off x="6055512" y="2553907"/>
              <a:ext cx="546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ea"/>
                <a:buAutoNum type="circleNumDbPlain" startAt="4"/>
              </a:pPr>
              <a:r>
                <a:rPr lang="en-US" altLang="zh-CN" sz="2400" dirty="0"/>
                <a:t> </a:t>
              </a:r>
              <a:endParaRPr lang="zh-CN" altLang="en-US" sz="2400" dirty="0"/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8B854EA-05AD-4A50-AF43-748A5AE2A792}"/>
              </a:ext>
            </a:extLst>
          </p:cNvPr>
          <p:cNvGrpSpPr/>
          <p:nvPr/>
        </p:nvGrpSpPr>
        <p:grpSpPr>
          <a:xfrm>
            <a:off x="8930166" y="3045019"/>
            <a:ext cx="3062648" cy="645136"/>
            <a:chOff x="4219726" y="6030023"/>
            <a:chExt cx="3062648" cy="645136"/>
          </a:xfrm>
        </p:grpSpPr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6F4764AD-EA25-435F-A78D-A2393788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219726" y="6030023"/>
              <a:ext cx="631868" cy="631868"/>
            </a:xfrm>
            <a:prstGeom prst="rect">
              <a:avLst/>
            </a:prstGeom>
          </p:spPr>
        </p:pic>
        <p:pic>
          <p:nvPicPr>
            <p:cNvPr id="246" name="图形 245">
              <a:extLst>
                <a:ext uri="{FF2B5EF4-FFF2-40B4-BE49-F238E27FC236}">
                  <a16:creationId xmlns:a16="http://schemas.microsoft.com/office/drawing/2014/main" id="{3C13DC2D-A631-4381-94C3-1CB54CCE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37689" y="6371703"/>
              <a:ext cx="303456" cy="303456"/>
            </a:xfrm>
            <a:prstGeom prst="rect">
              <a:avLst/>
            </a:prstGeom>
          </p:spPr>
        </p:pic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F2015481-0FE0-44A9-9877-08E38D733DDA}"/>
                </a:ext>
              </a:extLst>
            </p:cNvPr>
            <p:cNvSpPr txBox="1"/>
            <p:nvPr/>
          </p:nvSpPr>
          <p:spPr>
            <a:xfrm>
              <a:off x="5250843" y="6129303"/>
              <a:ext cx="2031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Strict protect</a:t>
              </a:r>
              <a:endParaRPr lang="zh-CN" altLang="en-US" sz="2400" b="1" dirty="0"/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B1253DEB-9794-4B27-B3C8-ACBEE4135199}"/>
              </a:ext>
            </a:extLst>
          </p:cNvPr>
          <p:cNvGrpSpPr/>
          <p:nvPr/>
        </p:nvGrpSpPr>
        <p:grpSpPr>
          <a:xfrm>
            <a:off x="8826155" y="4719859"/>
            <a:ext cx="3204648" cy="837856"/>
            <a:chOff x="7927844" y="5904745"/>
            <a:chExt cx="3204648" cy="837856"/>
          </a:xfrm>
        </p:grpSpPr>
        <p:pic>
          <p:nvPicPr>
            <p:cNvPr id="1024" name="图形 1023" descr="带太阳镜的脸轮廓 纯色填充">
              <a:extLst>
                <a:ext uri="{FF2B5EF4-FFF2-40B4-BE49-F238E27FC236}">
                  <a16:creationId xmlns:a16="http://schemas.microsoft.com/office/drawing/2014/main" id="{23E300D9-C0C3-4713-A30C-566B50E5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927844" y="5904745"/>
              <a:ext cx="778291" cy="778291"/>
            </a:xfrm>
            <a:prstGeom prst="rect">
              <a:avLst/>
            </a:prstGeom>
          </p:spPr>
        </p:pic>
        <p:pic>
          <p:nvPicPr>
            <p:cNvPr id="247" name="图形 246">
              <a:extLst>
                <a:ext uri="{FF2B5EF4-FFF2-40B4-BE49-F238E27FC236}">
                  <a16:creationId xmlns:a16="http://schemas.microsoft.com/office/drawing/2014/main" id="{BC1948D0-4BF3-4822-A3A0-0E88AA35B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21474" y="6317261"/>
              <a:ext cx="425340" cy="425340"/>
            </a:xfrm>
            <a:prstGeom prst="rect">
              <a:avLst/>
            </a:prstGeom>
          </p:spPr>
        </p:pic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A8C44154-F8A8-4DD8-927E-24030D937D9A}"/>
                </a:ext>
              </a:extLst>
            </p:cNvPr>
            <p:cNvSpPr txBox="1"/>
            <p:nvPr/>
          </p:nvSpPr>
          <p:spPr>
            <a:xfrm>
              <a:off x="9100961" y="6127241"/>
              <a:ext cx="2031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High accuracy</a:t>
              </a:r>
              <a:endParaRPr lang="zh-CN" altLang="en-US" sz="2400" b="1" dirty="0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E4A92641-113E-41B8-BC7A-A764C8011B23}"/>
              </a:ext>
            </a:extLst>
          </p:cNvPr>
          <p:cNvSpPr txBox="1"/>
          <p:nvPr/>
        </p:nvSpPr>
        <p:spPr>
          <a:xfrm>
            <a:off x="4351195" y="173664"/>
            <a:ext cx="803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Federated Learning Algorithm</a:t>
            </a:r>
            <a:endParaRPr lang="zh-CN" altLang="en-US" sz="1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980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Youtube icon - Free download on Iconfinder">
            <a:extLst>
              <a:ext uri="{FF2B5EF4-FFF2-40B4-BE49-F238E27FC236}">
                <a16:creationId xmlns:a16="http://schemas.microsoft.com/office/drawing/2014/main" id="{35C1F77D-ACC2-4F26-9B01-37770207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436" y="4837717"/>
            <a:ext cx="1803445" cy="18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85FB0C-9882-6340-9F24-29DCE0BDD9D4}"/>
              </a:ext>
            </a:extLst>
          </p:cNvPr>
          <p:cNvSpPr/>
          <p:nvPr/>
        </p:nvSpPr>
        <p:spPr>
          <a:xfrm>
            <a:off x="0" y="10178"/>
            <a:ext cx="12192000" cy="1092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04B393-2F96-7C46-80F4-C8F36B46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4611"/>
            <a:ext cx="12191999" cy="756837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Is Federated Learning Algorithm enough to protect data?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4B8CF-53F5-5B4A-AEBF-44F9F0D45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3</a:t>
            </a:fld>
            <a:r>
              <a:rPr kumimoji="1" lang="en-US" altLang="zh-CN"/>
              <a:t>/16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7B639D-EFDF-46DD-BB07-DCF680EEEB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2" t="18105" r="2206" b="14577"/>
          <a:stretch/>
        </p:blipFill>
        <p:spPr>
          <a:xfrm>
            <a:off x="211667" y="2141952"/>
            <a:ext cx="3450920" cy="22512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27E789-A8A3-4BD6-B19C-AC3F5463D193}"/>
              </a:ext>
            </a:extLst>
          </p:cNvPr>
          <p:cNvSpPr txBox="1"/>
          <p:nvPr/>
        </p:nvSpPr>
        <p:spPr>
          <a:xfrm>
            <a:off x="2324147" y="1189422"/>
            <a:ext cx="718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No! The </a:t>
            </a:r>
            <a:r>
              <a:rPr lang="en-US" altLang="zh-CN" sz="4000" b="1" dirty="0"/>
              <a:t>energy</a:t>
            </a:r>
            <a:r>
              <a:rPr lang="en-US" altLang="zh-CN" sz="4000" dirty="0"/>
              <a:t> is the main fence.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C9FE4B-AB23-4C2B-A1F3-AA83010DBB80}"/>
              </a:ext>
            </a:extLst>
          </p:cNvPr>
          <p:cNvSpPr/>
          <p:nvPr/>
        </p:nvSpPr>
        <p:spPr>
          <a:xfrm>
            <a:off x="127000" y="2076926"/>
            <a:ext cx="11980967" cy="44682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67E170-984C-49AD-BE17-1BF64D228DB0}"/>
              </a:ext>
            </a:extLst>
          </p:cNvPr>
          <p:cNvSpPr txBox="1"/>
          <p:nvPr/>
        </p:nvSpPr>
        <p:spPr>
          <a:xfrm>
            <a:off x="-181717" y="4331606"/>
            <a:ext cx="12598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   E</a:t>
            </a:r>
            <a:r>
              <a:rPr lang="en-US" altLang="zh-CN" sz="2800" dirty="0"/>
              <a:t>(</a:t>
            </a:r>
            <a:r>
              <a:rPr lang="en-US" altLang="zh-CN" sz="2000" dirty="0"/>
              <a:t>Training VGG16 on CIFAR-10</a:t>
            </a:r>
            <a:r>
              <a:rPr lang="en-US" altLang="zh-CN" sz="2800" dirty="0"/>
              <a:t>) =  </a:t>
            </a:r>
            <a:r>
              <a:rPr lang="en-US" altLang="zh-CN" sz="2800" b="1" dirty="0"/>
              <a:t>E</a:t>
            </a:r>
            <a:r>
              <a:rPr lang="en-US" altLang="zh-CN" sz="2800" dirty="0"/>
              <a:t>(</a:t>
            </a:r>
            <a:r>
              <a:rPr lang="en-US" altLang="zh-CN" sz="2000" dirty="0"/>
              <a:t>Watch </a:t>
            </a:r>
            <a:r>
              <a:rPr lang="en-US" altLang="zh-CN" sz="2000" dirty="0" err="1"/>
              <a:t>TikTok</a:t>
            </a:r>
            <a:r>
              <a:rPr lang="en-US" altLang="zh-CN" sz="2000" dirty="0"/>
              <a:t>/YouTube for 12/24 hours</a:t>
            </a:r>
            <a:r>
              <a:rPr lang="en-US" altLang="zh-CN" sz="2800" dirty="0"/>
              <a:t>)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=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Play video game for 9 hours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endParaRPr lang="en-US" altLang="zh-CN" sz="900" dirty="0"/>
          </a:p>
          <a:p>
            <a:endParaRPr lang="zh-CN" altLang="en-US" sz="9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A34938-EC05-41AD-993D-42181DD28A6F}"/>
              </a:ext>
            </a:extLst>
          </p:cNvPr>
          <p:cNvSpPr txBox="1"/>
          <p:nvPr/>
        </p:nvSpPr>
        <p:spPr>
          <a:xfrm>
            <a:off x="4121150" y="2691484"/>
            <a:ext cx="895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Such huge </a:t>
            </a:r>
            <a:r>
              <a:rPr lang="en-US" altLang="zh-CN" sz="4000" b="1" dirty="0"/>
              <a:t>energy</a:t>
            </a:r>
            <a:r>
              <a:rPr lang="en-US" altLang="zh-CN" sz="4000" dirty="0"/>
              <a:t> is unacceptable.</a:t>
            </a:r>
            <a:endParaRPr lang="zh-CN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824D4EE-A246-4CCE-9F09-B8B1FE2FD5CD}"/>
              </a:ext>
            </a:extLst>
          </p:cNvPr>
          <p:cNvSpPr/>
          <p:nvPr/>
        </p:nvSpPr>
        <p:spPr>
          <a:xfrm>
            <a:off x="127000" y="1165244"/>
            <a:ext cx="11980967" cy="7301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24" descr="Gpu - Free computer icons">
            <a:extLst>
              <a:ext uri="{FF2B5EF4-FFF2-40B4-BE49-F238E27FC236}">
                <a16:creationId xmlns:a16="http://schemas.microsoft.com/office/drawing/2014/main" id="{5EAE70B0-E5F2-4B51-AC14-500EE700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1" y="4804369"/>
            <a:ext cx="1803446" cy="180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E521877E-3B3E-43D9-BF04-766B16C2C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7416" y="5209731"/>
            <a:ext cx="1059419" cy="1059419"/>
          </a:xfrm>
          <a:prstGeom prst="rect">
            <a:avLst/>
          </a:prstGeom>
        </p:spPr>
      </p:pic>
      <p:pic>
        <p:nvPicPr>
          <p:cNvPr id="2054" name="Picture 6" descr="Tiktok icon svg png free download">
            <a:extLst>
              <a:ext uri="{FF2B5EF4-FFF2-40B4-BE49-F238E27FC236}">
                <a16:creationId xmlns:a16="http://schemas.microsoft.com/office/drawing/2014/main" id="{CAD988C0-A5FC-41BF-9E3D-50E9A7B2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72" y="5172711"/>
            <a:ext cx="1006147" cy="100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nshin Impact - Lantern Rite android iOS apk download for free-TapTap">
            <a:extLst>
              <a:ext uri="{FF2B5EF4-FFF2-40B4-BE49-F238E27FC236}">
                <a16:creationId xmlns:a16="http://schemas.microsoft.com/office/drawing/2014/main" id="{7799BFCE-E62B-4470-9AA2-62F8DBE8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75" y="4956718"/>
            <a:ext cx="1498747" cy="149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12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4B393-2F96-7C46-80F4-C8F36B46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8" y="230081"/>
            <a:ext cx="7916335" cy="756837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Why energy consumption is so huge?</a:t>
            </a:r>
            <a:endParaRPr kumimoji="1"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4B8CF-53F5-5B4A-AEBF-44F9F0D45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4</a:t>
            </a:fld>
            <a:r>
              <a:rPr kumimoji="1" lang="en-US" altLang="zh-CN"/>
              <a:t>/16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DE8D9E-687C-4442-A0EC-50D7CBADD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2" t="18105" r="2206" b="14577"/>
          <a:stretch/>
        </p:blipFill>
        <p:spPr>
          <a:xfrm>
            <a:off x="3934882" y="1271506"/>
            <a:ext cx="3845986" cy="250897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8ED692E-FAF3-4160-9320-ED06203D5AD0}"/>
              </a:ext>
            </a:extLst>
          </p:cNvPr>
          <p:cNvGrpSpPr/>
          <p:nvPr/>
        </p:nvGrpSpPr>
        <p:grpSpPr>
          <a:xfrm>
            <a:off x="432920" y="4671871"/>
            <a:ext cx="7658172" cy="1498963"/>
            <a:chOff x="4945235" y="1927448"/>
            <a:chExt cx="7658172" cy="1498963"/>
          </a:xfrm>
        </p:grpSpPr>
        <p:pic>
          <p:nvPicPr>
            <p:cNvPr id="17" name="Picture 24" descr="Gpu - Free computer icons">
              <a:extLst>
                <a:ext uri="{FF2B5EF4-FFF2-40B4-BE49-F238E27FC236}">
                  <a16:creationId xmlns:a16="http://schemas.microsoft.com/office/drawing/2014/main" id="{A41042EB-D3C8-4B6D-B75E-565A118E8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5" y="2155993"/>
              <a:ext cx="1270418" cy="127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0E177E7-7647-4AA3-B90E-43CBDAFEF2C8}"/>
                </a:ext>
              </a:extLst>
            </p:cNvPr>
            <p:cNvSpPr txBox="1"/>
            <p:nvPr/>
          </p:nvSpPr>
          <p:spPr>
            <a:xfrm>
              <a:off x="6423592" y="1927448"/>
              <a:ext cx="617981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 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altLang="zh-CN" sz="2800" dirty="0"/>
                <a:t>floating computation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altLang="zh-CN" sz="2800" dirty="0"/>
                <a:t>matrix manipulation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A0E11A-CCE0-4B67-BEBF-D9CA6EE11692}"/>
              </a:ext>
            </a:extLst>
          </p:cNvPr>
          <p:cNvGrpSpPr/>
          <p:nvPr/>
        </p:nvGrpSpPr>
        <p:grpSpPr>
          <a:xfrm>
            <a:off x="6294965" y="5048394"/>
            <a:ext cx="7297776" cy="954107"/>
            <a:chOff x="5024547" y="5048394"/>
            <a:chExt cx="7297776" cy="95410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3C2BC80-FBF0-499D-BC6A-630BD2463378}"/>
                </a:ext>
              </a:extLst>
            </p:cNvPr>
            <p:cNvSpPr txBox="1"/>
            <p:nvPr/>
          </p:nvSpPr>
          <p:spPr>
            <a:xfrm>
              <a:off x="6142508" y="5048394"/>
              <a:ext cx="617981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altLang="zh-CN" sz="2800" dirty="0"/>
                <a:t>integer computation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altLang="zh-CN" sz="2800" dirty="0"/>
                <a:t>general computing</a:t>
              </a:r>
              <a:endParaRPr lang="zh-CN" altLang="en-US" sz="900" dirty="0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19EC92E-2468-4BBD-8EEE-CB9A395498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5024547" y="5077962"/>
              <a:ext cx="898716" cy="87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C59D82D-A835-4431-AAE1-0260A2B181CC}"/>
              </a:ext>
            </a:extLst>
          </p:cNvPr>
          <p:cNvSpPr txBox="1"/>
          <p:nvPr/>
        </p:nvSpPr>
        <p:spPr>
          <a:xfrm>
            <a:off x="328951" y="4383972"/>
            <a:ext cx="521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DNN models are trained on </a:t>
            </a:r>
            <a:r>
              <a:rPr lang="en-US" altLang="zh-CN" sz="2800" b="1" i="1" dirty="0"/>
              <a:t>GPUs</a:t>
            </a:r>
            <a:endParaRPr lang="zh-CN" altLang="en-US" sz="900" b="1" i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A5D26E-7435-48DD-9066-B0C08B5C6CF2}"/>
              </a:ext>
            </a:extLst>
          </p:cNvPr>
          <p:cNvSpPr txBox="1"/>
          <p:nvPr/>
        </p:nvSpPr>
        <p:spPr>
          <a:xfrm>
            <a:off x="6095998" y="4375129"/>
            <a:ext cx="7577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For phones, they need executing on </a:t>
            </a:r>
            <a:r>
              <a:rPr lang="en-US" altLang="zh-CN" sz="2800" b="1" i="1" dirty="0"/>
              <a:t>CPUs</a:t>
            </a:r>
            <a:endParaRPr lang="zh-CN" altLang="en-US" sz="900" i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EF53208-E403-4ECD-9510-BD77250EE23B}"/>
              </a:ext>
            </a:extLst>
          </p:cNvPr>
          <p:cNvSpPr/>
          <p:nvPr/>
        </p:nvSpPr>
        <p:spPr>
          <a:xfrm flipV="1">
            <a:off x="127000" y="4329607"/>
            <a:ext cx="11980967" cy="20929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422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4B393-2F96-7C46-80F4-C8F36B46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4611"/>
            <a:ext cx="12191999" cy="756837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Is there a one-size-fits-all model on mobile device?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4B8CF-53F5-5B4A-AEBF-44F9F0D45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5</a:t>
            </a:fld>
            <a:r>
              <a:rPr kumimoji="1" lang="en-US" altLang="zh-CN"/>
              <a:t>/16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721A45-9166-479B-AB39-068343B2D301}"/>
              </a:ext>
            </a:extLst>
          </p:cNvPr>
          <p:cNvSpPr txBox="1"/>
          <p:nvPr/>
        </p:nvSpPr>
        <p:spPr>
          <a:xfrm>
            <a:off x="2069011" y="700102"/>
            <a:ext cx="120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We observe there is </a:t>
            </a:r>
            <a:r>
              <a:rPr lang="en-US" altLang="zh-CN" sz="4000" b="1" dirty="0"/>
              <a:t>DSP</a:t>
            </a:r>
            <a:r>
              <a:rPr lang="en-US" altLang="zh-CN" sz="4000" dirty="0"/>
              <a:t> on the phone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71A1DA-B3D6-4406-B560-50B2C1F91A1A}"/>
              </a:ext>
            </a:extLst>
          </p:cNvPr>
          <p:cNvSpPr txBox="1"/>
          <p:nvPr/>
        </p:nvSpPr>
        <p:spPr>
          <a:xfrm>
            <a:off x="285942" y="2274721"/>
            <a:ext cx="11745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It’s energy friendly and can handle matrix manipulation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872E05-7F51-4A73-A17A-559966A7A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446" y="3278034"/>
            <a:ext cx="6092771" cy="17553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DA1086D-5347-4E45-85FD-E69FB4987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" y="3263104"/>
            <a:ext cx="4970414" cy="178519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3F7D896-9E1D-476B-A373-451A4752AC9E}"/>
              </a:ext>
            </a:extLst>
          </p:cNvPr>
          <p:cNvSpPr/>
          <p:nvPr/>
        </p:nvSpPr>
        <p:spPr>
          <a:xfrm>
            <a:off x="1725649" y="3278034"/>
            <a:ext cx="1221556" cy="175533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8239D9-63A3-4802-95EC-177787922395}"/>
              </a:ext>
            </a:extLst>
          </p:cNvPr>
          <p:cNvSpPr/>
          <p:nvPr/>
        </p:nvSpPr>
        <p:spPr>
          <a:xfrm>
            <a:off x="4085722" y="3284386"/>
            <a:ext cx="1168098" cy="175533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880F6F-E082-4BF7-ADE1-2D5134F93F0F}"/>
              </a:ext>
            </a:extLst>
          </p:cNvPr>
          <p:cNvSpPr/>
          <p:nvPr/>
        </p:nvSpPr>
        <p:spPr>
          <a:xfrm>
            <a:off x="10870945" y="3621179"/>
            <a:ext cx="757253" cy="13188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65BDD52-CFD9-4D25-9A37-76F413FFC65E}"/>
              </a:ext>
            </a:extLst>
          </p:cNvPr>
          <p:cNvSpPr/>
          <p:nvPr/>
        </p:nvSpPr>
        <p:spPr>
          <a:xfrm>
            <a:off x="6891349" y="5346148"/>
            <a:ext cx="3737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/>
              <a:t>Accuracy losses only 2%</a:t>
            </a:r>
            <a:endParaRPr lang="zh-CN" altLang="en-US" sz="28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0B5683F-49EC-46CD-B379-E87AE28366E1}"/>
              </a:ext>
            </a:extLst>
          </p:cNvPr>
          <p:cNvSpPr/>
          <p:nvPr/>
        </p:nvSpPr>
        <p:spPr>
          <a:xfrm>
            <a:off x="654361" y="5346148"/>
            <a:ext cx="475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/>
              <a:t>Save energy 32X, speeds up 9X</a:t>
            </a:r>
            <a:endParaRPr lang="zh-CN" altLang="en-US" sz="2800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8FFB988E-4BD7-4A3B-B5EB-F301711A1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0" r="77241" b="40909"/>
          <a:stretch/>
        </p:blipFill>
        <p:spPr bwMode="auto">
          <a:xfrm>
            <a:off x="498899" y="700102"/>
            <a:ext cx="931967" cy="7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6238D77-746C-46A1-BF74-8C1DFF9897B6}"/>
              </a:ext>
            </a:extLst>
          </p:cNvPr>
          <p:cNvSpPr/>
          <p:nvPr/>
        </p:nvSpPr>
        <p:spPr>
          <a:xfrm>
            <a:off x="50801" y="2235399"/>
            <a:ext cx="11980967" cy="37405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431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4B393-2F96-7C46-80F4-C8F36B46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4611"/>
            <a:ext cx="12191999" cy="4349972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Is there a one-size-fits-all model on mobile device?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4B8CF-53F5-5B4A-AEBF-44F9F0D45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6</a:t>
            </a:fld>
            <a:r>
              <a:rPr kumimoji="1" lang="en-US" altLang="zh-CN"/>
              <a:t>/16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CA50FA-A1A7-4B4E-B23C-1004AE25C482}"/>
              </a:ext>
            </a:extLst>
          </p:cNvPr>
          <p:cNvSpPr txBox="1"/>
          <p:nvPr/>
        </p:nvSpPr>
        <p:spPr>
          <a:xfrm>
            <a:off x="232513" y="5362228"/>
            <a:ext cx="12064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</a:rPr>
              <a:t>GOAL: How to design an </a:t>
            </a:r>
            <a:r>
              <a:rPr lang="en-US" altLang="zh-CN" sz="3600" b="1" dirty="0">
                <a:solidFill>
                  <a:srgbClr val="C00000"/>
                </a:solidFill>
              </a:rPr>
              <a:t>energy efficient </a:t>
            </a:r>
            <a:r>
              <a:rPr lang="en-US" altLang="zh-CN" sz="3600" dirty="0">
                <a:solidFill>
                  <a:srgbClr val="C00000"/>
                </a:solidFill>
              </a:rPr>
              <a:t>and </a:t>
            </a:r>
            <a:r>
              <a:rPr lang="en-US" altLang="zh-CN" sz="3600" b="1" dirty="0">
                <a:solidFill>
                  <a:srgbClr val="C00000"/>
                </a:solidFill>
              </a:rPr>
              <a:t>high accuracy </a:t>
            </a:r>
            <a:r>
              <a:rPr lang="en-US" altLang="zh-CN" sz="3600" dirty="0">
                <a:solidFill>
                  <a:srgbClr val="C00000"/>
                </a:solidFill>
              </a:rPr>
              <a:t>algorithm with DSP?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F71F04-CFE9-47DC-B484-A368B0C011BB}"/>
              </a:ext>
            </a:extLst>
          </p:cNvPr>
          <p:cNvSpPr/>
          <p:nvPr/>
        </p:nvSpPr>
        <p:spPr>
          <a:xfrm>
            <a:off x="105514" y="112014"/>
            <a:ext cx="11980967" cy="49476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B4C87-46D9-48AA-8A54-4147F94E9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27"/>
          <a:stretch/>
        </p:blipFill>
        <p:spPr>
          <a:xfrm>
            <a:off x="702632" y="1505581"/>
            <a:ext cx="4130625" cy="34580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5CDB6B-D9C2-44C6-9520-4779493D3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40"/>
          <a:stretch/>
        </p:blipFill>
        <p:spPr>
          <a:xfrm>
            <a:off x="7001690" y="1505581"/>
            <a:ext cx="4213357" cy="34580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92373F7-BAA4-4361-A418-66E0E98FE081}"/>
              </a:ext>
            </a:extLst>
          </p:cNvPr>
          <p:cNvSpPr txBox="1"/>
          <p:nvPr/>
        </p:nvSpPr>
        <p:spPr>
          <a:xfrm>
            <a:off x="232514" y="172333"/>
            <a:ext cx="120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Challenge: Directly using DSP with FL is impractical </a:t>
            </a: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04CA50FA-A1A7-4B4E-B23C-1004AE25C482}"/>
              </a:ext>
            </a:extLst>
          </p:cNvPr>
          <p:cNvSpPr txBox="1"/>
          <p:nvPr/>
        </p:nvSpPr>
        <p:spPr>
          <a:xfrm>
            <a:off x="846327" y="1001507"/>
            <a:ext cx="434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i="1" dirty="0"/>
              <a:t>Low and slow convergence</a:t>
            </a:r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D3FC9623-2EB1-47B9-BEC8-FE5B93E10F82}"/>
              </a:ext>
            </a:extLst>
          </p:cNvPr>
          <p:cNvSpPr txBox="1"/>
          <p:nvPr/>
        </p:nvSpPr>
        <p:spPr>
          <a:xfrm>
            <a:off x="7795255" y="1017922"/>
            <a:ext cx="434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i="1" dirty="0"/>
              <a:t>Low scalability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56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52A70-9D4E-8535-BBCD-66CAB968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11863"/>
            <a:ext cx="11826240" cy="75683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Key Idea: FP32-INT8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421366-4829-B148-A92B-4E5C8E61B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E11B73-A815-BF4E-9B20-19D14749F6B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/15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7F946F-D494-45C1-ACBE-5074682A4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795" y="756837"/>
            <a:ext cx="9447480" cy="598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971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4B393-2F96-7C46-80F4-C8F36B46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66690"/>
            <a:ext cx="12191999" cy="494758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Is there a one-size-fits-all model on mobile device?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4B8CF-53F5-5B4A-AEBF-44F9F0D45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E11B73-A815-BF4E-9B20-19D14749F6B9}" type="slidenum">
              <a:rPr kumimoji="1" lang="zh-CN" altLang="en-US" smtClean="0"/>
              <a:pPr/>
              <a:t>8</a:t>
            </a:fld>
            <a:r>
              <a:rPr kumimoji="1" lang="en-US" altLang="zh-CN"/>
              <a:t>/16</a:t>
            </a:r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769D462-C69A-427A-A6D9-B0850591F93D}"/>
              </a:ext>
            </a:extLst>
          </p:cNvPr>
          <p:cNvGrpSpPr>
            <a:grpSpLocks noChangeAspect="1"/>
          </p:cNvGrpSpPr>
          <p:nvPr/>
        </p:nvGrpSpPr>
        <p:grpSpPr>
          <a:xfrm>
            <a:off x="4594646" y="210070"/>
            <a:ext cx="8327622" cy="3317047"/>
            <a:chOff x="1385174" y="2804174"/>
            <a:chExt cx="4692098" cy="186895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D92F80-C72D-4ECB-B267-C04B048A57B8}"/>
                </a:ext>
              </a:extLst>
            </p:cNvPr>
            <p:cNvGrpSpPr/>
            <p:nvPr/>
          </p:nvGrpSpPr>
          <p:grpSpPr>
            <a:xfrm>
              <a:off x="1387325" y="2804174"/>
              <a:ext cx="4689947" cy="1868950"/>
              <a:chOff x="1387325" y="2804174"/>
              <a:chExt cx="4689947" cy="186895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B307A2E-7FB0-4905-BC21-BACC2DD4E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0461" y="2872437"/>
                <a:ext cx="3274828" cy="1800687"/>
              </a:xfrm>
              <a:prstGeom prst="rect">
                <a:avLst/>
              </a:prstGeom>
            </p:spPr>
          </p:pic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70AA56C-8403-496D-B8D3-765F02AE8ACC}"/>
                  </a:ext>
                </a:extLst>
              </p:cNvPr>
              <p:cNvSpPr txBox="1"/>
              <p:nvPr/>
            </p:nvSpPr>
            <p:spPr>
              <a:xfrm>
                <a:off x="4610439" y="3881509"/>
                <a:ext cx="1466833" cy="294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C00000"/>
                    </a:solidFill>
                  </a:rPr>
                  <a:t>Q-</a:t>
                </a:r>
                <a:r>
                  <a:rPr lang="en-US" altLang="zh-CN" sz="2800" dirty="0" err="1">
                    <a:solidFill>
                      <a:srgbClr val="C00000"/>
                    </a:solidFill>
                  </a:rPr>
                  <a:t>FedAvg</a:t>
                </a:r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849B23D-E090-47DC-9616-396EF9605783}"/>
                  </a:ext>
                </a:extLst>
              </p:cNvPr>
              <p:cNvSpPr/>
              <p:nvPr/>
            </p:nvSpPr>
            <p:spPr>
              <a:xfrm>
                <a:off x="1387325" y="2804174"/>
                <a:ext cx="4505096" cy="18528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A9DBB15-D517-433E-ACC8-58AC6DEABEAA}"/>
                  </a:ext>
                </a:extLst>
              </p:cNvPr>
              <p:cNvSpPr/>
              <p:nvPr/>
            </p:nvSpPr>
            <p:spPr>
              <a:xfrm>
                <a:off x="3444948" y="4051005"/>
                <a:ext cx="1170445" cy="56777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9D64DA3-2630-4CFA-9847-D7D37D158C49}"/>
                </a:ext>
              </a:extLst>
            </p:cNvPr>
            <p:cNvSpPr/>
            <p:nvPr/>
          </p:nvSpPr>
          <p:spPr>
            <a:xfrm>
              <a:off x="2328300" y="4162678"/>
              <a:ext cx="990410" cy="3571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1EDA112-C064-418A-BAFA-54685559814D}"/>
                </a:ext>
              </a:extLst>
            </p:cNvPr>
            <p:cNvSpPr txBox="1"/>
            <p:nvPr/>
          </p:nvSpPr>
          <p:spPr>
            <a:xfrm>
              <a:off x="1385174" y="3875214"/>
              <a:ext cx="2315490" cy="29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Quantization Error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D9FD720-FCCB-4226-AD06-BA09FD0220D3}"/>
              </a:ext>
            </a:extLst>
          </p:cNvPr>
          <p:cNvSpPr/>
          <p:nvPr/>
        </p:nvSpPr>
        <p:spPr>
          <a:xfrm>
            <a:off x="127000" y="238614"/>
            <a:ext cx="11980967" cy="3288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E4F9FD-B4B0-4438-9483-40F569CA1736}"/>
              </a:ext>
            </a:extLst>
          </p:cNvPr>
          <p:cNvSpPr/>
          <p:nvPr/>
        </p:nvSpPr>
        <p:spPr>
          <a:xfrm>
            <a:off x="127636" y="3900707"/>
            <a:ext cx="11980967" cy="28535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A39221-067C-4697-BF4A-D23EB5AB71C1}"/>
              </a:ext>
            </a:extLst>
          </p:cNvPr>
          <p:cNvSpPr txBox="1"/>
          <p:nvPr/>
        </p:nvSpPr>
        <p:spPr>
          <a:xfrm>
            <a:off x="144336" y="320060"/>
            <a:ext cx="6739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Design1:</a:t>
            </a:r>
          </a:p>
          <a:p>
            <a:endParaRPr lang="en-US" altLang="zh-CN" sz="2800" dirty="0"/>
          </a:p>
          <a:p>
            <a:r>
              <a:rPr lang="en-US" altLang="zh-CN" sz="2800" dirty="0"/>
              <a:t>Error-Compensated Aggregation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D1315D-881E-49BE-B79D-D4AFDEA4E562}"/>
              </a:ext>
            </a:extLst>
          </p:cNvPr>
          <p:cNvSpPr txBox="1"/>
          <p:nvPr/>
        </p:nvSpPr>
        <p:spPr>
          <a:xfrm>
            <a:off x="100097" y="3937052"/>
            <a:ext cx="5657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Design2:</a:t>
            </a:r>
          </a:p>
          <a:p>
            <a:endParaRPr lang="en-US" altLang="zh-CN" sz="4000" dirty="0"/>
          </a:p>
          <a:p>
            <a:r>
              <a:rPr lang="en-US" altLang="zh-CN" sz="2800" dirty="0"/>
              <a:t>Pipelined Batch Quantization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A72DBFD-CD20-4C8E-A58F-160123513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462" y="4008768"/>
            <a:ext cx="6626094" cy="26391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585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17.5|8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校企合作项目-立项-北邮" id="{882496A4-53ED-5C4E-9966-BAD5145765A8}" vid="{DAD58996-57C6-CB48-8F59-F01519F62CF6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校企合作项目-立项-北邮" id="{882496A4-53ED-5C4E-9966-BAD5145765A8}" vid="{DAD58996-57C6-CB48-8F59-F01519F62C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33505</TotalTime>
  <Words>618</Words>
  <Application>Microsoft Office PowerPoint</Application>
  <PresentationFormat>宽屏</PresentationFormat>
  <Paragraphs>146</Paragraphs>
  <Slides>11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Office 主题​​</vt:lpstr>
      <vt:lpstr>1_Office 主题​​</vt:lpstr>
      <vt:lpstr>Towards Energy-efficient Federated Learning via INT8-based Training on Mobile DSPs</vt:lpstr>
      <vt:lpstr>PowerPoint 演示文稿</vt:lpstr>
      <vt:lpstr>PowerPoint 演示文稿</vt:lpstr>
      <vt:lpstr>Is Federated Learning Algorithm enough to protect data?</vt:lpstr>
      <vt:lpstr>Why energy consumption is so huge?</vt:lpstr>
      <vt:lpstr>Is there a one-size-fits-all model on mobile device?</vt:lpstr>
      <vt:lpstr>Is there a one-size-fits-all model on mobile device?</vt:lpstr>
      <vt:lpstr>Key Idea: FP32-INT8</vt:lpstr>
      <vt:lpstr>Is there a one-size-fits-all model on mobile device?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高效联邦学习算法与系统设计 Algorithm and System Design for Efficient Federated Learning</dc:title>
  <dc:creator>Cai Dongqi</dc:creator>
  <cp:lastModifiedBy>Xu Mengwei</cp:lastModifiedBy>
  <cp:revision>516</cp:revision>
  <dcterms:created xsi:type="dcterms:W3CDTF">2023-09-05T08:30:11Z</dcterms:created>
  <dcterms:modified xsi:type="dcterms:W3CDTF">2024-07-14T02:58:19Z</dcterms:modified>
</cp:coreProperties>
</file>